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sldIdLst>
    <p:sldId id="265" r:id="rId5"/>
    <p:sldId id="266" r:id="rId6"/>
    <p:sldId id="269" r:id="rId7"/>
    <p:sldId id="270" r:id="rId8"/>
    <p:sldId id="268" r:id="rId9"/>
    <p:sldId id="275" r:id="rId10"/>
    <p:sldId id="276" r:id="rId11"/>
    <p:sldId id="277" r:id="rId12"/>
    <p:sldId id="278" r:id="rId13"/>
    <p:sldId id="279" r:id="rId14"/>
    <p:sldId id="280" r:id="rId15"/>
    <p:sldId id="281" r:id="rId16"/>
    <p:sldId id="282" r:id="rId17"/>
    <p:sldId id="283" r:id="rId18"/>
    <p:sldId id="284" r:id="rId19"/>
    <p:sldId id="287" r:id="rId20"/>
    <p:sldId id="288" r:id="rId21"/>
    <p:sldId id="296" r:id="rId22"/>
    <p:sldId id="297" r:id="rId23"/>
    <p:sldId id="298" r:id="rId24"/>
    <p:sldId id="299" r:id="rId25"/>
    <p:sldId id="289" r:id="rId26"/>
    <p:sldId id="308" r:id="rId27"/>
    <p:sldId id="300" r:id="rId28"/>
    <p:sldId id="301" r:id="rId29"/>
    <p:sldId id="302" r:id="rId30"/>
    <p:sldId id="303" r:id="rId31"/>
    <p:sldId id="304" r:id="rId32"/>
    <p:sldId id="305" r:id="rId33"/>
    <p:sldId id="286" r:id="rId34"/>
    <p:sldId id="285" r:id="rId35"/>
    <p:sldId id="290" r:id="rId36"/>
    <p:sldId id="291" r:id="rId37"/>
    <p:sldId id="292" r:id="rId38"/>
    <p:sldId id="293" r:id="rId39"/>
    <p:sldId id="294" r:id="rId40"/>
    <p:sldId id="295" r:id="rId41"/>
    <p:sldId id="306" r:id="rId42"/>
    <p:sldId id="3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367"/>
    <a:srgbClr val="6DA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B5C1D-1457-4552-889C-EBA5215EA811}" v="1" dt="2023-01-03T15:21:53.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p:restoredTop sz="62710" autoAdjust="0"/>
  </p:normalViewPr>
  <p:slideViewPr>
    <p:cSldViewPr snapToGrid="0" snapToObjects="1">
      <p:cViewPr varScale="1">
        <p:scale>
          <a:sx n="54" d="100"/>
          <a:sy n="54" d="100"/>
        </p:scale>
        <p:origin x="20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53C3C-A618-2C45-AA4D-087B77B5BBC2}" type="datetimeFigureOut">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50959-EF62-1649-AA69-BC0DA6F2B985}" type="slidenum">
              <a:t>‹#›</a:t>
            </a:fld>
            <a:endParaRPr lang="en-US" dirty="0"/>
          </a:p>
        </p:txBody>
      </p:sp>
    </p:spTree>
    <p:extLst>
      <p:ext uri="{BB962C8B-B14F-4D97-AF65-F5344CB8AC3E}">
        <p14:creationId xmlns:p14="http://schemas.microsoft.com/office/powerpoint/2010/main" val="200772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ol.gov/agencies/ebsa/laws-and-regulations/laws/affordable-care-act/for-employers-and-advisers/coverage-options-noti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rm.org/ResourcesAndTools/tools-and-samples/how-to-guides/pages/how-to-use-the-look-back-measurement-method-to-determine-full-time-status-under-the-affordable-care-act.aspx" TargetMode="External"/><Relationship Id="rId7" Type="http://schemas.openxmlformats.org/officeDocument/2006/relationships/hyperlink" Target="https://www.irs.gov/individuals/understanding-your-letter-226-j"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cms.gov/CCIIO/Resources/Regulations-and-Guidance/Downloads/mv-calculator-final-4-11-2013.xlsm" TargetMode="External"/><Relationship Id="rId5" Type="http://schemas.openxmlformats.org/officeDocument/2006/relationships/hyperlink" Target="https://www.healthcare.gov/glossary/minimum-value/" TargetMode="External"/><Relationship Id="rId4" Type="http://schemas.openxmlformats.org/officeDocument/2006/relationships/hyperlink" Target="https://www.irs.gov/Affordable-Care-Act/Employers/Minimum-Value-and-Affordabilit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ittler.com/publication-press/publication/congress-passes-bipartisan-arbitration-limit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rs.gov/affordable-care-act/employers/employer-shared-responsibility-provis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help.zenefits.com/ACA_Automation/Overview_of_ACA_Forms/005What_is_IRS_Form_1095-C" TargetMode="External"/><Relationship Id="rId5" Type="http://schemas.openxmlformats.org/officeDocument/2006/relationships/hyperlink" Target="https://help.zenefits.com/ACA_Automation/Overview_of_ACA_Forms/004What_is_IRS_Form_1094-C" TargetMode="External"/><Relationship Id="rId4" Type="http://schemas.openxmlformats.org/officeDocument/2006/relationships/hyperlink" Target="https://www.irs.gov/affordable-care-act/employers/information-reporting-by-applicable-large-employ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care.gov/glossary/qsehr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law.cornell.edu/uscode/text/26/1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[Quick disclaimer – this presentation is for informational purposes only.  It is not legal or tax advice.  Attending or viewing this webinar does not create an attorney-client relationship with any attendees who are not currently our clients.  We’ll provide information at the end of the presentation on how to access our services.]  </a:t>
            </a:r>
          </a:p>
          <a:p>
            <a:endParaRPr lang="en-US" sz="1200" dirty="0"/>
          </a:p>
          <a:p>
            <a:endParaRPr lang="en-US" sz="1200" dirty="0"/>
          </a:p>
          <a:p>
            <a:r>
              <a:rPr lang="en-US" sz="1200" dirty="0"/>
              <a:t>Employee Retention Tax Credit (ERTC) – what is it?</a:t>
            </a:r>
          </a:p>
          <a:p>
            <a:endParaRPr lang="en-US" sz="1200" dirty="0"/>
          </a:p>
          <a:p>
            <a:r>
              <a:rPr lang="en-US" sz="1200" dirty="0"/>
              <a:t>The ERTC first came into being under the CARES Act in 2020 in the early stages of the pandemic</a:t>
            </a:r>
          </a:p>
          <a:p>
            <a:r>
              <a:rPr lang="en-US" sz="1200" dirty="0"/>
              <a:t>Later updated by the American Rescue Plan Act (ARPA) in 2021</a:t>
            </a:r>
          </a:p>
          <a:p>
            <a:pPr marL="171450" indent="-171450">
              <a:buFont typeface="Arial" panose="020B0604020202020204" pitchFamily="34" charset="0"/>
              <a:buChar char="•"/>
            </a:pPr>
            <a:r>
              <a:rPr lang="en-US" sz="1200" b="1" dirty="0"/>
              <a:t>Purpose</a:t>
            </a:r>
            <a:r>
              <a:rPr lang="en-US" sz="1200" dirty="0"/>
              <a:t> of ERTC – to encourage businesses to keep employees on their payroll and keep paying them rather than letting them go during the pandemic</a:t>
            </a:r>
          </a:p>
          <a:p>
            <a:pPr marL="171450" indent="-171450">
              <a:buFont typeface="Arial" panose="020B0604020202020204" pitchFamily="34" charset="0"/>
              <a:buChar char="•"/>
            </a:pPr>
            <a:r>
              <a:rPr lang="en-US" sz="1200" b="1" dirty="0"/>
              <a:t>Function</a:t>
            </a:r>
            <a:r>
              <a:rPr lang="en-US" sz="1200" dirty="0"/>
              <a:t> of ERTC – provided </a:t>
            </a:r>
            <a:r>
              <a:rPr lang="en-US" sz="1800" b="0" i="0" dirty="0">
                <a:solidFill>
                  <a:srgbClr val="1B1B1B"/>
                </a:solidFill>
                <a:effectLst/>
                <a:latin typeface="Source Sans Pro" panose="020B0503030403020204" pitchFamily="34" charset="0"/>
              </a:rPr>
              <a:t>fully refundable tax credit for employers’ qualified wages (including allocable qualified health plan expenses) that Eligible Employers paid their employees</a:t>
            </a:r>
          </a:p>
          <a:p>
            <a:pPr marL="171450" indent="-171450">
              <a:buFont typeface="Arial" panose="020B0604020202020204" pitchFamily="34" charset="0"/>
              <a:buChar char="•"/>
            </a:pPr>
            <a:r>
              <a:rPr lang="en-US" sz="1800" b="1" i="0" dirty="0">
                <a:solidFill>
                  <a:srgbClr val="1B1B1B"/>
                </a:solidFill>
                <a:effectLst/>
                <a:latin typeface="Source Sans Pro" panose="020B0503030403020204" pitchFamily="34" charset="0"/>
              </a:rPr>
              <a:t>Availability</a:t>
            </a:r>
            <a:r>
              <a:rPr lang="en-US" sz="1800" b="0" i="0" dirty="0">
                <a:solidFill>
                  <a:srgbClr val="1B1B1B"/>
                </a:solidFill>
                <a:effectLst/>
                <a:latin typeface="Source Sans Pro" panose="020B0503030403020204" pitchFamily="34" charset="0"/>
              </a:rPr>
              <a:t> of ERTC – the </a:t>
            </a:r>
            <a:r>
              <a:rPr lang="en-US" sz="2800" b="0" i="0" dirty="0">
                <a:solidFill>
                  <a:srgbClr val="292929"/>
                </a:solidFill>
                <a:effectLst/>
                <a:latin typeface="Georgia" panose="02040502050405020303" pitchFamily="18" charset="0"/>
              </a:rPr>
              <a:t>tax credit was available for any employer whose business operations were fully or partially suspended due to orders from a governmental authority or an employer with a significant decline in gross receipts</a:t>
            </a:r>
            <a:endParaRPr lang="en-US" sz="1800" b="0" i="0" dirty="0">
              <a:solidFill>
                <a:srgbClr val="1B1B1B"/>
              </a:solidFill>
              <a:effectLst/>
              <a:latin typeface="Source Sans Pro" panose="020B0503030403020204" pitchFamily="34" charset="0"/>
            </a:endParaRPr>
          </a:p>
          <a:p>
            <a:pPr marL="171450" indent="-171450">
              <a:buFont typeface="Arial" panose="020B0604020202020204" pitchFamily="34" charset="0"/>
              <a:buChar char="•"/>
            </a:pPr>
            <a:r>
              <a:rPr lang="en-US" sz="1800" b="1" i="0" dirty="0">
                <a:solidFill>
                  <a:srgbClr val="1B1B1B"/>
                </a:solidFill>
                <a:effectLst/>
                <a:latin typeface="Source Sans Pro" panose="020B0503030403020204" pitchFamily="34" charset="0"/>
              </a:rPr>
              <a:t>Amount</a:t>
            </a:r>
            <a:r>
              <a:rPr lang="en-US" sz="1800" b="0" i="0" dirty="0">
                <a:solidFill>
                  <a:srgbClr val="1B1B1B"/>
                </a:solidFill>
                <a:effectLst/>
                <a:latin typeface="Source Sans Pro" panose="020B0503030403020204" pitchFamily="34" charset="0"/>
              </a:rPr>
              <a:t> of ERTC – up to $7,000 per employee per quarter (previously up to $5,000 per employee per quarter)</a:t>
            </a:r>
            <a:endParaRPr lang="en-US" sz="1200" dirty="0"/>
          </a:p>
          <a:p>
            <a:endParaRPr lang="en-US" sz="1200" dirty="0"/>
          </a:p>
          <a:p>
            <a:endParaRPr lang="en-US" sz="1200" dirty="0"/>
          </a:p>
          <a:p>
            <a:r>
              <a:rPr lang="en-US" sz="1200" dirty="0"/>
              <a:t>What’s happening now?</a:t>
            </a:r>
          </a:p>
          <a:p>
            <a:pPr marL="171450" indent="-171450">
              <a:buFont typeface="Arial" panose="020B0604020202020204" pitchFamily="34" charset="0"/>
              <a:buChar char="•"/>
            </a:pPr>
            <a:r>
              <a:rPr lang="en-US" sz="1200" dirty="0"/>
              <a:t>The Infrastructure Investment and Jobs Act, signed into law on November 15, 2021, </a:t>
            </a:r>
            <a:r>
              <a:rPr lang="en-US" sz="1800" b="0" i="0" dirty="0">
                <a:solidFill>
                  <a:srgbClr val="292929"/>
                </a:solidFill>
                <a:effectLst/>
                <a:latin typeface="Georgia" panose="02040502050405020303" pitchFamily="18" charset="0"/>
              </a:rPr>
              <a:t>retroactively eliminates an employer’s ability to claim employee retention credits (ERC) for eligible wages paid after September 30, 2021. This means the maximum ERC per employee available to an eligible employer in the tax-year 2021 is $21,000, not $28,000.  But that’s still not chump change.  </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5</a:t>
            </a:fld>
            <a:endParaRPr lang="en-US" dirty="0"/>
          </a:p>
        </p:txBody>
      </p:sp>
    </p:spTree>
    <p:extLst>
      <p:ext uri="{BB962C8B-B14F-4D97-AF65-F5344CB8AC3E}">
        <p14:creationId xmlns:p14="http://schemas.microsoft.com/office/powerpoint/2010/main" val="411131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Health Insurance Exchange Notice</a:t>
            </a:r>
            <a:endParaRPr lang="en-US" sz="1100" dirty="0"/>
          </a:p>
          <a:p>
            <a:pPr lvl="1"/>
            <a:r>
              <a:rPr lang="en-US" sz="1100" dirty="0"/>
              <a:t>Provide a </a:t>
            </a:r>
            <a:r>
              <a:rPr lang="en-US" sz="1100" dirty="0">
                <a:hlinkClick r:id="rId3"/>
              </a:rPr>
              <a:t>written notice </a:t>
            </a:r>
            <a:r>
              <a:rPr lang="en-US" sz="1100" dirty="0"/>
              <a:t>with information about the Health Insurance Marketplace to each new employee, within 14 days of his or her start date. Employers are not required to provide a separate notice to dependents.</a:t>
            </a:r>
          </a:p>
          <a:p>
            <a:pPr lvl="1"/>
            <a:endParaRPr lang="en-US" sz="1100" dirty="0"/>
          </a:p>
          <a:p>
            <a:pPr lvl="1"/>
            <a:r>
              <a:rPr lang="en-US" sz="1100" dirty="0"/>
              <a:t>Section 18B of the Fair Labor Standards Act (FLSA), as added by section 1512 of the Affordable Care Act, generally provides that, in accordance with regulations promulgated by the Secretary of Labor, employers must provide each employee notice of coverage options available through a Health Insurance Marketplace (also referred to as an Exchange).</a:t>
            </a:r>
          </a:p>
          <a:p>
            <a:endParaRPr lang="en-US" sz="1100" b="1" dirty="0"/>
          </a:p>
          <a:p>
            <a:r>
              <a:rPr lang="en-US" sz="1100" b="1" dirty="0"/>
              <a:t>Summary of Benefits &amp; Coverage (SBC)* and Notice of Plan Changes</a:t>
            </a:r>
            <a:endParaRPr lang="en-US" sz="1100" dirty="0"/>
          </a:p>
          <a:p>
            <a:pPr lvl="1"/>
            <a:r>
              <a:rPr lang="en-US" sz="1100" dirty="0"/>
              <a:t>Confirm contractual arrangements with the carrier (insured group health plans) or third-party administrator (self-insured plans) to prepare and provide the SBC. If the carrier or TPA does not assume responsibility, the employer should provide this notice (without charge) to employees and beneficiaries at specified times during the enrollment process and upon request.</a:t>
            </a:r>
          </a:p>
          <a:p>
            <a:pPr lvl="2"/>
            <a:r>
              <a:rPr lang="en-US" sz="1100" dirty="0"/>
              <a:t>Note: Employers that enter into a binding contract with another party to provide the SBC must satisfy additional obligations, including monitoring compliance.</a:t>
            </a:r>
          </a:p>
          <a:p>
            <a:pPr lvl="1"/>
            <a:r>
              <a:rPr lang="en-US" sz="1100" dirty="0"/>
              <a:t>Ensure that enrollees are provided with notice of any material modification that would affect the content of the SBC (and that occurs other than in connection with coverage renewal or reissuance) no later than 60 days prior to the effective date of the change.</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15</a:t>
            </a:fld>
            <a:endParaRPr lang="en-US" dirty="0"/>
          </a:p>
        </p:txBody>
      </p:sp>
    </p:spTree>
    <p:extLst>
      <p:ext uri="{BB962C8B-B14F-4D97-AF65-F5344CB8AC3E}">
        <p14:creationId xmlns:p14="http://schemas.microsoft.com/office/powerpoint/2010/main" val="151922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 previously discussed, Applicable Large Employers (“ALEs”)—generally those with 50 or more full-time employees, including full-time equivalents—are subject to the </a:t>
            </a:r>
            <a:r>
              <a:rPr lang="en-US" sz="1100" b="1" dirty="0"/>
              <a:t>ACA employer shared responsibility ("pay or play")</a:t>
            </a:r>
            <a:r>
              <a:rPr lang="en-US" sz="1100" dirty="0"/>
              <a:t> requirements. Due to the complexity of the law in this area, employers are strongly advised to work with knowledgeable employment law counsel to ensure full compliance.</a:t>
            </a:r>
          </a:p>
          <a:p>
            <a:pPr lvl="1"/>
            <a:endParaRPr lang="en-US" sz="1100" dirty="0"/>
          </a:p>
          <a:p>
            <a:pPr lvl="1"/>
            <a:r>
              <a:rPr lang="en-US" sz="1100" dirty="0"/>
              <a:t>Determine </a:t>
            </a:r>
            <a:r>
              <a:rPr lang="en-US" sz="1100" b="1" dirty="0"/>
              <a:t>ALE status</a:t>
            </a:r>
            <a:r>
              <a:rPr lang="en-US" sz="1100" dirty="0"/>
              <a:t> for the upcoming calendar year by calculating the average number of full-time employees and full-time equivalents (FTEs) across the months in the current year. </a:t>
            </a:r>
          </a:p>
          <a:p>
            <a:pPr lvl="2"/>
            <a:endParaRPr lang="en-US" sz="1100" dirty="0"/>
          </a:p>
          <a:p>
            <a:pPr lvl="2"/>
            <a:r>
              <a:rPr lang="en-US" sz="1100" dirty="0"/>
              <a:t>Employer Aggregation Rules: Small employers that individually do not employ 50 or more full-time employees or FTEs may still be subject to the requirements if they meet the threshold when combined with other companies under common ownership or that are otherwise related. </a:t>
            </a:r>
          </a:p>
          <a:p>
            <a:pPr marL="1085850" lvl="2" indent="-171450">
              <a:buFont typeface="Arial" panose="020B0604020202020204" pitchFamily="34" charset="0"/>
              <a:buChar char="•"/>
            </a:pPr>
            <a:r>
              <a:rPr lang="en-US" sz="1100" b="1" dirty="0"/>
              <a:t>“Aggregated ALE”</a:t>
            </a:r>
            <a:r>
              <a:rPr lang="en-US" sz="1100" dirty="0"/>
              <a:t> as previously mentioned.</a:t>
            </a:r>
          </a:p>
          <a:p>
            <a:pPr lvl="1"/>
            <a:endParaRPr lang="en-US" sz="1100" dirty="0"/>
          </a:p>
          <a:p>
            <a:pPr lvl="1"/>
            <a:r>
              <a:rPr lang="en-US" sz="1100" dirty="0"/>
              <a:t>Determine whether group health plan coverage will be offered to </a:t>
            </a:r>
            <a:r>
              <a:rPr lang="en-US" sz="1100" b="1" dirty="0"/>
              <a:t>full-time (FT)</a:t>
            </a:r>
            <a:r>
              <a:rPr lang="en-US" sz="1100" b="1" baseline="0" dirty="0"/>
              <a:t> </a:t>
            </a:r>
            <a:r>
              <a:rPr lang="en-US" sz="1100" b="1" dirty="0"/>
              <a:t>and full-time</a:t>
            </a:r>
            <a:r>
              <a:rPr lang="en-US" sz="1100" b="1" baseline="0" dirty="0"/>
              <a:t> equivalent</a:t>
            </a:r>
            <a:r>
              <a:rPr lang="en-US" sz="1100" baseline="0" dirty="0"/>
              <a:t> </a:t>
            </a:r>
            <a:r>
              <a:rPr lang="en-US" sz="1100" b="1" baseline="0" dirty="0"/>
              <a:t>(FTE)</a:t>
            </a:r>
            <a:r>
              <a:rPr lang="en-US" sz="1100" baseline="0" dirty="0"/>
              <a:t> </a:t>
            </a:r>
            <a:r>
              <a:rPr lang="en-US" sz="1100" dirty="0"/>
              <a:t>employees (and their dependents), using </a:t>
            </a:r>
            <a:r>
              <a:rPr lang="en-US" sz="1100" dirty="0">
                <a:hlinkClick r:id="rId3"/>
              </a:rPr>
              <a:t>the measurement methods</a:t>
            </a:r>
            <a:r>
              <a:rPr lang="en-US" sz="1100" dirty="0"/>
              <a:t> and rules for calculating hours of service described in the "pay or play“ rules.</a:t>
            </a:r>
          </a:p>
          <a:p>
            <a:pPr lvl="2"/>
            <a:endParaRPr lang="en-US" sz="1100" dirty="0"/>
          </a:p>
          <a:p>
            <a:pPr marL="1085850" lvl="2" indent="-171450">
              <a:buFont typeface="Arial" panose="020B0604020202020204" pitchFamily="34" charset="0"/>
              <a:buChar char="•"/>
            </a:pPr>
            <a:r>
              <a:rPr lang="en-US" sz="1100" dirty="0"/>
              <a:t>An employee is full-time for a calendar month if he or she averages at least 30 hours of service per week (or 130 hours for the month). The final regulations describe approaches that can be used for various circumstances, such as for employees who work variable hour schedules</a:t>
            </a:r>
            <a:r>
              <a:rPr lang="en-US" sz="1100" baseline="0" dirty="0"/>
              <a:t> or for</a:t>
            </a:r>
            <a:r>
              <a:rPr lang="en-US" sz="1100" dirty="0"/>
              <a:t> seasonal employees.</a:t>
            </a:r>
          </a:p>
          <a:p>
            <a:pPr marL="1085850" lvl="2" indent="-171450">
              <a:buFont typeface="Arial" panose="020B0604020202020204" pitchFamily="34" charset="0"/>
              <a:buChar char="•"/>
            </a:pPr>
            <a:r>
              <a:rPr lang="en-US" sz="1100" dirty="0"/>
              <a:t>Use software.</a:t>
            </a:r>
          </a:p>
          <a:p>
            <a:pPr marL="1085850" lvl="2" indent="-171450">
              <a:buFont typeface="Arial" panose="020B0604020202020204" pitchFamily="34" charset="0"/>
              <a:buChar char="•"/>
            </a:pPr>
            <a:r>
              <a:rPr lang="en-US" sz="1100" dirty="0"/>
              <a:t>Consult with counsel.</a:t>
            </a:r>
            <a:r>
              <a:rPr lang="en-US" sz="1100" baseline="0" dirty="0"/>
              <a:t>  </a:t>
            </a:r>
            <a:endParaRPr lang="en-US" sz="1100" dirty="0"/>
          </a:p>
          <a:p>
            <a:pPr lvl="1"/>
            <a:endParaRPr lang="en-US" sz="1100" dirty="0"/>
          </a:p>
          <a:p>
            <a:pPr lvl="1"/>
            <a:r>
              <a:rPr lang="en-US" sz="1100" dirty="0"/>
              <a:t>For ALEs offering coverage, review the cost of your group health plan coverage to determine whether it is </a:t>
            </a:r>
            <a:r>
              <a:rPr lang="en-US" sz="1100" b="1" dirty="0"/>
              <a:t>affordable</a:t>
            </a:r>
            <a:r>
              <a:rPr lang="en-US" sz="1100" dirty="0"/>
              <a:t>.</a:t>
            </a:r>
          </a:p>
          <a:p>
            <a:pPr lvl="2"/>
            <a:r>
              <a:rPr lang="en-US" sz="1100" dirty="0"/>
              <a:t>In general, coverage is affordable in 2021 if an employee's required contribution for self-only coverage does not exceed 9.83% of their household income for the taxable year. ALEs may use a number of </a:t>
            </a:r>
            <a:r>
              <a:rPr lang="en-US" sz="1100" dirty="0">
                <a:hlinkClick r:id="rId4"/>
              </a:rPr>
              <a:t>safe harbors </a:t>
            </a:r>
            <a:r>
              <a:rPr lang="en-US" sz="1100" dirty="0"/>
              <a:t>to determine affordability, including reliance on Form W-2 wages.</a:t>
            </a:r>
            <a:br>
              <a:rPr lang="en-US" sz="1100" dirty="0"/>
            </a:br>
            <a:endParaRPr lang="en-US" sz="1100" dirty="0"/>
          </a:p>
          <a:p>
            <a:pPr lvl="1"/>
            <a:endParaRPr lang="en-US" sz="1100" dirty="0"/>
          </a:p>
          <a:p>
            <a:pPr lvl="1"/>
            <a:r>
              <a:rPr lang="en-US" sz="1100" dirty="0"/>
              <a:t>For ALEs offering coverage, determine whether your group health plan coverage provides </a:t>
            </a:r>
            <a:r>
              <a:rPr lang="en-US" sz="1100" b="1" dirty="0"/>
              <a:t>minimum value</a:t>
            </a:r>
            <a:r>
              <a:rPr lang="en-US" sz="1100" dirty="0"/>
              <a:t>.</a:t>
            </a:r>
          </a:p>
          <a:p>
            <a:pPr lvl="2"/>
            <a:r>
              <a:rPr lang="en-US" sz="1100" dirty="0"/>
              <a:t>A plan generally provides </a:t>
            </a:r>
            <a:r>
              <a:rPr lang="en-US" sz="1100" dirty="0">
                <a:hlinkClick r:id="rId5"/>
              </a:rPr>
              <a:t>minimum value </a:t>
            </a:r>
            <a:r>
              <a:rPr lang="en-US" sz="1100" dirty="0"/>
              <a:t>if it pays for at least 60% of covered health care expenses and provides substantial coverage of inpatient and physician services. Federal agencies have produced a</a:t>
            </a:r>
            <a:r>
              <a:rPr lang="en-US" sz="1100" dirty="0">
                <a:hlinkClick r:id="rId6"/>
              </a:rPr>
              <a:t> minimum value calculator </a:t>
            </a:r>
            <a:r>
              <a:rPr lang="en-US" sz="1100" dirty="0"/>
              <a:t>to determine if a plan with standard features provides minimum value. However, results of the calculator—or any other method chosen—should be carefully reviewed with benefits counsel.</a:t>
            </a:r>
          </a:p>
          <a:p>
            <a:pPr lvl="1"/>
            <a:endParaRPr lang="en-US" sz="1100" dirty="0"/>
          </a:p>
          <a:p>
            <a:pPr lvl="1"/>
            <a:r>
              <a:rPr lang="en-US" sz="1100" dirty="0"/>
              <a:t>Determine if a </a:t>
            </a:r>
            <a:r>
              <a:rPr lang="en-US" sz="1100" b="1" dirty="0"/>
              <a:t>penalty may apply</a:t>
            </a:r>
            <a:r>
              <a:rPr lang="en-US" sz="1100" dirty="0"/>
              <a:t>. An ALE may be liable for a penalty if it does not offer </a:t>
            </a:r>
            <a:r>
              <a:rPr lang="en-US" sz="1100" b="1" dirty="0"/>
              <a:t>affordable</a:t>
            </a:r>
            <a:r>
              <a:rPr lang="en-US" sz="1100" dirty="0"/>
              <a:t> health insurance that </a:t>
            </a:r>
            <a:r>
              <a:rPr lang="en-US" sz="1100" b="1" dirty="0"/>
              <a:t>provides minimum value</a:t>
            </a:r>
            <a:r>
              <a:rPr lang="en-US" sz="1100" dirty="0"/>
              <a:t> to its full-time employees (and their dependents), and any full-time employee receives a premium tax credit for purchasing individual coverage on the Health Insurance Marketplace. </a:t>
            </a:r>
          </a:p>
          <a:p>
            <a:pPr lvl="1"/>
            <a:endParaRPr lang="en-US" sz="1100" dirty="0"/>
          </a:p>
          <a:p>
            <a:pPr lvl="1"/>
            <a:r>
              <a:rPr lang="en-US" sz="1100" dirty="0"/>
              <a:t>Review and respond to IRS </a:t>
            </a:r>
            <a:r>
              <a:rPr lang="en-US" sz="1100" b="1" dirty="0"/>
              <a:t>Letter 226J</a:t>
            </a:r>
            <a:r>
              <a:rPr lang="en-US" sz="1100" dirty="0"/>
              <a:t>, if applicable. The IRS issues </a:t>
            </a:r>
            <a:r>
              <a:rPr lang="en-US" sz="1100" dirty="0">
                <a:hlinkClick r:id="rId7"/>
              </a:rPr>
              <a:t>Letter 226J </a:t>
            </a:r>
            <a:r>
              <a:rPr lang="en-US" sz="1100" dirty="0"/>
              <a:t>to an ALE if it determines that, for at least one month in the year, one or more of the ALE's full-time employees was enrolled in a qualified health plan for which a premium tax credit was allowed (and the ALE did not qualify for an affordability safe harbor or other relief for the employee). ALEs must complete the response form (Form 14764) indicating their agreement or disagreement and follow the appropriate instructions.</a:t>
            </a:r>
          </a:p>
          <a:p>
            <a:pPr lvl="1"/>
            <a:endParaRPr lang="en-US" sz="1100" dirty="0"/>
          </a:p>
          <a:p>
            <a:pPr lvl="1"/>
            <a:r>
              <a:rPr lang="en-US" sz="1100" b="1" dirty="0"/>
              <a:t>Pay or fight</a:t>
            </a:r>
            <a:r>
              <a:rPr lang="en-US" sz="1100" baseline="0" dirty="0"/>
              <a:t> </a:t>
            </a:r>
            <a:r>
              <a:rPr lang="en-US" sz="1100" dirty="0"/>
              <a:t>assessed "pay or play" penalties, if applicable. The IRS will assess "pay or play" penalties for prior years.</a:t>
            </a:r>
          </a:p>
          <a:p>
            <a:pPr lvl="1"/>
            <a:endParaRPr lang="en-US" sz="1100" dirty="0"/>
          </a:p>
          <a:p>
            <a:pPr lvl="1"/>
            <a:endParaRPr lang="en-US" sz="1100" dirty="0"/>
          </a:p>
          <a:p>
            <a:pPr lvl="1"/>
            <a:r>
              <a:rPr lang="en-US" sz="1100" dirty="0"/>
              <a:t>Bottom line:</a:t>
            </a:r>
          </a:p>
          <a:p>
            <a:pPr marL="628650" lvl="1" indent="-171450">
              <a:buFont typeface="Arial" panose="020B0604020202020204" pitchFamily="34" charset="0"/>
              <a:buChar char="•"/>
            </a:pPr>
            <a:r>
              <a:rPr lang="en-US" sz="1100" dirty="0"/>
              <a:t>ACA is a complex law.</a:t>
            </a:r>
          </a:p>
          <a:p>
            <a:pPr marL="628650" lvl="1" indent="-171450">
              <a:buFont typeface="Arial" panose="020B0604020202020204" pitchFamily="34" charset="0"/>
              <a:buChar char="•"/>
            </a:pPr>
            <a:r>
              <a:rPr lang="en-US" sz="1100" dirty="0"/>
              <a:t>Compliance</a:t>
            </a:r>
            <a:r>
              <a:rPr lang="en-US" sz="1100" baseline="0" dirty="0"/>
              <a:t> involves many factors.</a:t>
            </a:r>
          </a:p>
          <a:p>
            <a:pPr marL="628650" lvl="1" indent="-171450">
              <a:buFont typeface="Arial" panose="020B0604020202020204" pitchFamily="34" charset="0"/>
              <a:buChar char="•"/>
            </a:pPr>
            <a:r>
              <a:rPr lang="en-US" sz="1100" baseline="0" dirty="0"/>
              <a:t>Don’t wait to work on ACA reporting until the end of the year or the beginning of the new year.  It should be done throughout the year using software.</a:t>
            </a:r>
          </a:p>
          <a:p>
            <a:pPr marL="628650" lvl="1" indent="-171450">
              <a:buFont typeface="Arial" panose="020B0604020202020204" pitchFamily="34" charset="0"/>
              <a:buChar char="•"/>
            </a:pPr>
            <a:r>
              <a:rPr lang="en-US" sz="1100" baseline="0" dirty="0"/>
              <a:t>Consult with counsel.  </a:t>
            </a:r>
            <a:endParaRPr lang="en-US" sz="1100" dirty="0"/>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16</a:t>
            </a:fld>
            <a:endParaRPr lang="en-US" dirty="0"/>
          </a:p>
        </p:txBody>
      </p:sp>
    </p:spTree>
    <p:extLst>
      <p:ext uri="{BB962C8B-B14F-4D97-AF65-F5344CB8AC3E}">
        <p14:creationId xmlns:p14="http://schemas.microsoft.com/office/powerpoint/2010/main" val="193552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18</a:t>
            </a:fld>
            <a:endParaRPr lang="en-US" dirty="0"/>
          </a:p>
        </p:txBody>
      </p:sp>
    </p:spTree>
    <p:extLst>
      <p:ext uri="{BB962C8B-B14F-4D97-AF65-F5344CB8AC3E}">
        <p14:creationId xmlns:p14="http://schemas.microsoft.com/office/powerpoint/2010/main" val="356456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19</a:t>
            </a:fld>
            <a:endParaRPr lang="en-US" dirty="0"/>
          </a:p>
        </p:txBody>
      </p:sp>
    </p:spTree>
    <p:extLst>
      <p:ext uri="{BB962C8B-B14F-4D97-AF65-F5344CB8AC3E}">
        <p14:creationId xmlns:p14="http://schemas.microsoft.com/office/powerpoint/2010/main" val="201938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20</a:t>
            </a:fld>
            <a:endParaRPr lang="en-US" dirty="0"/>
          </a:p>
        </p:txBody>
      </p:sp>
    </p:spTree>
    <p:extLst>
      <p:ext uri="{BB962C8B-B14F-4D97-AF65-F5344CB8AC3E}">
        <p14:creationId xmlns:p14="http://schemas.microsoft.com/office/powerpoint/2010/main" val="132758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21</a:t>
            </a:fld>
            <a:endParaRPr lang="en-US" dirty="0"/>
          </a:p>
        </p:txBody>
      </p:sp>
    </p:spTree>
    <p:extLst>
      <p:ext uri="{BB962C8B-B14F-4D97-AF65-F5344CB8AC3E}">
        <p14:creationId xmlns:p14="http://schemas.microsoft.com/office/powerpoint/2010/main" val="192026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8595B"/>
                </a:solidFill>
                <a:effectLst/>
                <a:latin typeface="museo-sans"/>
              </a:rPr>
              <a:t>In light of the new law, however, an employer will not be able to enforce blanket non-disclosure and/or non-disparagement provisions in a sexual harassment or sexual assault situation, if the provision was entered into prior to an allegation of sexual harassment or sexual assault having been being made. This seems in line with the intent of the bill, which was understood to be aimed at preventing “Me Too” scenarios where alleged victims of sexual harassment or assault were limited in their ability to come forward publicly with their allegations.</a:t>
            </a:r>
          </a:p>
          <a:p>
            <a:endParaRPr lang="en-US" b="0" i="0" dirty="0">
              <a:solidFill>
                <a:srgbClr val="58595B"/>
              </a:solidFill>
              <a:effectLst/>
              <a:latin typeface="museo-sans"/>
            </a:endParaRPr>
          </a:p>
          <a:p>
            <a:endParaRPr lang="en-US" dirty="0"/>
          </a:p>
          <a:p>
            <a:r>
              <a:rPr lang="en-US" b="0" i="0" dirty="0">
                <a:solidFill>
                  <a:srgbClr val="58595B"/>
                </a:solidFill>
                <a:effectLst/>
                <a:latin typeface="museo-sans"/>
              </a:rPr>
              <a:t>A number of states and localities have passed laws over the last few years curtailing the restrictions that can be included in agreements resolving allegations of sexual assault and/or harassment, including California, New Jersey, New York, Oregon, and Virginia, among others. The national Speak Out Act follows on the heels of the federal government’s </a:t>
            </a:r>
            <a:r>
              <a:rPr lang="en-US" b="0" i="0" u="none" strike="noStrike" dirty="0">
                <a:solidFill>
                  <a:srgbClr val="007E8B"/>
                </a:solidFill>
                <a:effectLst/>
                <a:latin typeface="museo-sans"/>
                <a:hlinkClick r:id="rId3"/>
              </a:rPr>
              <a:t>enactment earlier this year</a:t>
            </a:r>
            <a:r>
              <a:rPr lang="en-US" b="0" i="0" dirty="0">
                <a:solidFill>
                  <a:srgbClr val="58595B"/>
                </a:solidFill>
                <a:effectLst/>
                <a:latin typeface="museo-sans"/>
              </a:rPr>
              <a:t> of the Ending Forced Arbitration of Sexual Assault and Sexual Harassment Act, which bans pre-dispute arbitration agreements and joint-action waivers covering sexual assault or sexual harassment disputes.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50959-EF62-1649-AA69-BC0DA6F2B9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3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24</a:t>
            </a:fld>
            <a:endParaRPr lang="en-US" dirty="0"/>
          </a:p>
        </p:txBody>
      </p:sp>
    </p:spTree>
    <p:extLst>
      <p:ext uri="{BB962C8B-B14F-4D97-AF65-F5344CB8AC3E}">
        <p14:creationId xmlns:p14="http://schemas.microsoft.com/office/powerpoint/2010/main" val="404333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25</a:t>
            </a:fld>
            <a:endParaRPr lang="en-US" dirty="0"/>
          </a:p>
        </p:txBody>
      </p:sp>
    </p:spTree>
    <p:extLst>
      <p:ext uri="{BB962C8B-B14F-4D97-AF65-F5344CB8AC3E}">
        <p14:creationId xmlns:p14="http://schemas.microsoft.com/office/powerpoint/2010/main" val="140241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1/1/23</a:t>
            </a:r>
          </a:p>
          <a:p>
            <a:endParaRPr lang="en-US" dirty="0"/>
          </a:p>
          <a:p>
            <a:r>
              <a:rPr lang="en-US" dirty="0"/>
              <a:t>Family Bereavement Leave Act (IL)-for ERs covered by FMLA</a:t>
            </a:r>
          </a:p>
          <a:p>
            <a:r>
              <a:rPr lang="en-US" dirty="0"/>
              <a:t>CA bereavement leave-5 or more employees</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26</a:t>
            </a:fld>
            <a:endParaRPr lang="en-US" dirty="0"/>
          </a:p>
        </p:txBody>
      </p:sp>
    </p:spTree>
    <p:extLst>
      <p:ext uri="{BB962C8B-B14F-4D97-AF65-F5344CB8AC3E}">
        <p14:creationId xmlns:p14="http://schemas.microsoft.com/office/powerpoint/2010/main" val="28825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credit can be claimed going back three years by filing an amended payroll tax return for the applicable years.  </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6</a:t>
            </a:fld>
            <a:endParaRPr lang="en-US" dirty="0"/>
          </a:p>
        </p:txBody>
      </p:sp>
    </p:spTree>
    <p:extLst>
      <p:ext uri="{BB962C8B-B14F-4D97-AF65-F5344CB8AC3E}">
        <p14:creationId xmlns:p14="http://schemas.microsoft.com/office/powerpoint/2010/main" val="19790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1/1/23</a:t>
            </a:r>
          </a:p>
          <a:p>
            <a:endParaRPr lang="en-US" dirty="0"/>
          </a:p>
          <a:p>
            <a:r>
              <a:rPr lang="en-US" dirty="0"/>
              <a:t>Family Bereavement Leave Act (IL)-for ERs covered by FMLA</a:t>
            </a:r>
          </a:p>
          <a:p>
            <a:r>
              <a:rPr lang="en-US" dirty="0"/>
              <a:t>CA bereavement leave-5 or more employees</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27</a:t>
            </a:fld>
            <a:endParaRPr lang="en-US" dirty="0"/>
          </a:p>
        </p:txBody>
      </p:sp>
    </p:spTree>
    <p:extLst>
      <p:ext uri="{BB962C8B-B14F-4D97-AF65-F5344CB8AC3E}">
        <p14:creationId xmlns:p14="http://schemas.microsoft.com/office/powerpoint/2010/main" val="3318829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28</a:t>
            </a:fld>
            <a:endParaRPr lang="en-US" dirty="0"/>
          </a:p>
        </p:txBody>
      </p:sp>
    </p:spTree>
    <p:extLst>
      <p:ext uri="{BB962C8B-B14F-4D97-AF65-F5344CB8AC3E}">
        <p14:creationId xmlns:p14="http://schemas.microsoft.com/office/powerpoint/2010/main" val="2943934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29</a:t>
            </a:fld>
            <a:endParaRPr lang="en-US" dirty="0"/>
          </a:p>
        </p:txBody>
      </p:sp>
    </p:spTree>
    <p:extLst>
      <p:ext uri="{BB962C8B-B14F-4D97-AF65-F5344CB8AC3E}">
        <p14:creationId xmlns:p14="http://schemas.microsoft.com/office/powerpoint/2010/main" val="372264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31</a:t>
            </a:fld>
            <a:endParaRPr lang="en-US" dirty="0"/>
          </a:p>
        </p:txBody>
      </p:sp>
    </p:spTree>
    <p:extLst>
      <p:ext uri="{BB962C8B-B14F-4D97-AF65-F5344CB8AC3E}">
        <p14:creationId xmlns:p14="http://schemas.microsoft.com/office/powerpoint/2010/main" val="248119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32</a:t>
            </a:fld>
            <a:endParaRPr lang="en-US" dirty="0"/>
          </a:p>
        </p:txBody>
      </p:sp>
    </p:spTree>
    <p:extLst>
      <p:ext uri="{BB962C8B-B14F-4D97-AF65-F5344CB8AC3E}">
        <p14:creationId xmlns:p14="http://schemas.microsoft.com/office/powerpoint/2010/main" val="229560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33</a:t>
            </a:fld>
            <a:endParaRPr lang="en-US" dirty="0"/>
          </a:p>
        </p:txBody>
      </p:sp>
    </p:spTree>
    <p:extLst>
      <p:ext uri="{BB962C8B-B14F-4D97-AF65-F5344CB8AC3E}">
        <p14:creationId xmlns:p14="http://schemas.microsoft.com/office/powerpoint/2010/main" val="3053401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34</a:t>
            </a:fld>
            <a:endParaRPr lang="en-US" dirty="0"/>
          </a:p>
        </p:txBody>
      </p:sp>
    </p:spTree>
    <p:extLst>
      <p:ext uri="{BB962C8B-B14F-4D97-AF65-F5344CB8AC3E}">
        <p14:creationId xmlns:p14="http://schemas.microsoft.com/office/powerpoint/2010/main" val="624709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35</a:t>
            </a:fld>
            <a:endParaRPr lang="en-US" dirty="0"/>
          </a:p>
        </p:txBody>
      </p:sp>
    </p:spTree>
    <p:extLst>
      <p:ext uri="{BB962C8B-B14F-4D97-AF65-F5344CB8AC3E}">
        <p14:creationId xmlns:p14="http://schemas.microsoft.com/office/powerpoint/2010/main" val="199566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Maine becomes the latest state to require payout of vacation/PTO upon separation on 1/1/23.</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36</a:t>
            </a:fld>
            <a:endParaRPr lang="en-US" dirty="0"/>
          </a:p>
        </p:txBody>
      </p:sp>
    </p:spTree>
    <p:extLst>
      <p:ext uri="{BB962C8B-B14F-4D97-AF65-F5344CB8AC3E}">
        <p14:creationId xmlns:p14="http://schemas.microsoft.com/office/powerpoint/2010/main" val="3348925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37</a:t>
            </a:fld>
            <a:endParaRPr lang="en-US" dirty="0"/>
          </a:p>
        </p:txBody>
      </p:sp>
    </p:spTree>
    <p:extLst>
      <p:ext uri="{BB962C8B-B14F-4D97-AF65-F5344CB8AC3E}">
        <p14:creationId xmlns:p14="http://schemas.microsoft.com/office/powerpoint/2010/main" val="170351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that can mean up to $7,000 per employee.  </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7</a:t>
            </a:fld>
            <a:endParaRPr lang="en-US" dirty="0"/>
          </a:p>
        </p:txBody>
      </p:sp>
    </p:spTree>
    <p:extLst>
      <p:ext uri="{BB962C8B-B14F-4D97-AF65-F5344CB8AC3E}">
        <p14:creationId xmlns:p14="http://schemas.microsoft.com/office/powerpoint/2010/main" val="412476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8</a:t>
            </a:fld>
            <a:endParaRPr lang="en-US" dirty="0"/>
          </a:p>
        </p:txBody>
      </p:sp>
    </p:spTree>
    <p:extLst>
      <p:ext uri="{BB962C8B-B14F-4D97-AF65-F5344CB8AC3E}">
        <p14:creationId xmlns:p14="http://schemas.microsoft.com/office/powerpoint/2010/main" val="423634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sng" dirty="0"/>
              <a:t>Bottom line</a:t>
            </a:r>
            <a:r>
              <a:rPr lang="en-US" dirty="0"/>
              <a:t>:</a:t>
            </a:r>
          </a:p>
          <a:p>
            <a:pPr marL="171450" indent="-171450">
              <a:buFont typeface="Arial" panose="020B0604020202020204" pitchFamily="34" charset="0"/>
              <a:buChar char="•"/>
            </a:pPr>
            <a:r>
              <a:rPr lang="en-US" dirty="0"/>
              <a:t>Employers may be able to receive payments through ERTC refunds.</a:t>
            </a:r>
            <a:r>
              <a:rPr lang="en-US" baseline="0" dirty="0"/>
              <a:t>  </a:t>
            </a:r>
            <a:endParaRPr lang="en-US" dirty="0"/>
          </a:p>
          <a:p>
            <a:endParaRPr lang="en-US" dirty="0"/>
          </a:p>
          <a:p>
            <a:endParaRPr lang="en-US" dirty="0"/>
          </a:p>
          <a:p>
            <a:r>
              <a:rPr lang="en-US" dirty="0"/>
              <a:t>myHRcounsel and our team have been assisting clients in filing for their Employee Retention Tax Credit refunds.  </a:t>
            </a:r>
          </a:p>
          <a:p>
            <a:endParaRPr lang="en-US" dirty="0"/>
          </a:p>
          <a:p>
            <a:r>
              <a:rPr lang="en-US" dirty="0"/>
              <a:t>If you retain our team for that service, there is no up-front fee or hourly billing.</a:t>
            </a:r>
          </a:p>
          <a:p>
            <a:endParaRPr lang="en-US" dirty="0"/>
          </a:p>
          <a:p>
            <a:r>
              <a:rPr lang="en-US" dirty="0"/>
              <a:t>Instead, the payment would be 15% of any amount recovered from the IRS for the ERTC.  That’s a contingent fee arrangement, meaning you’d only have to pay if you received an ERTC refund payment or payments from the IRS.     </a:t>
            </a:r>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9FD50959-EF62-1649-AA69-BC0DA6F2B985}" type="slidenum">
              <a:rPr lang="en-US" smtClean="0"/>
              <a:t>9</a:t>
            </a:fld>
            <a:endParaRPr lang="en-US" dirty="0"/>
          </a:p>
        </p:txBody>
      </p:sp>
    </p:spTree>
    <p:extLst>
      <p:ext uri="{BB962C8B-B14F-4D97-AF65-F5344CB8AC3E}">
        <p14:creationId xmlns:p14="http://schemas.microsoft.com/office/powerpoint/2010/main" val="186528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r>
              <a:rPr lang="en-US" sz="1200" b="0" i="0" kern="1200" dirty="0">
                <a:solidFill>
                  <a:schemeClr val="tx1"/>
                </a:solidFill>
                <a:effectLst/>
                <a:latin typeface="+mn-lt"/>
                <a:ea typeface="+mn-ea"/>
                <a:cs typeface="+mn-cs"/>
              </a:rPr>
              <a:t>By way of review,</a:t>
            </a:r>
            <a:r>
              <a:rPr lang="en-US" sz="1200" b="0" i="0" kern="1200" baseline="0" dirty="0">
                <a:solidFill>
                  <a:schemeClr val="tx1"/>
                </a:solidFill>
                <a:effectLst/>
                <a:latin typeface="+mn-lt"/>
                <a:ea typeface="+mn-ea"/>
                <a:cs typeface="+mn-cs"/>
              </a:rPr>
              <a:t> the Patient Protection and Affordable Care Act (abbreviated to “Affordable Care Act” or “ACA”) is a far-reaching law that was passed in 2010.  It requires certain employers to provide compliant group health coverage to employees or face steep penalties.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After six years of required reporting, many employers are now familiar with the requirements of the ACA.  But some employers</a:t>
            </a:r>
            <a:r>
              <a:rPr lang="en-US" sz="1200" b="0" i="0" kern="1200" baseline="0" dirty="0">
                <a:solidFill>
                  <a:schemeClr val="tx1"/>
                </a:solidFill>
                <a:effectLst/>
                <a:latin typeface="+mn-lt"/>
                <a:ea typeface="+mn-ea"/>
                <a:cs typeface="+mn-cs"/>
              </a:rPr>
              <a:t> may have grown and only recently became covered under the ACA.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ACA reporting requirements apply to “Applicable Large Employers” – “ALEs” in ACA-speak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1B1B1B"/>
                </a:solidFill>
                <a:effectLst/>
                <a:latin typeface="Source Sans Pro" panose="020B0503030403020204" pitchFamily="34" charset="0"/>
              </a:rPr>
              <a:t>If an employer </a:t>
            </a:r>
            <a:r>
              <a:rPr lang="en-US" sz="1200" b="1" i="0" dirty="0">
                <a:solidFill>
                  <a:srgbClr val="1B1B1B"/>
                </a:solidFill>
                <a:effectLst/>
                <a:latin typeface="Source Sans Pro" panose="020B0503030403020204" pitchFamily="34" charset="0"/>
              </a:rPr>
              <a:t>has at least 50</a:t>
            </a:r>
            <a:r>
              <a:rPr lang="en-US" sz="1200" b="0" i="0" dirty="0">
                <a:solidFill>
                  <a:srgbClr val="1B1B1B"/>
                </a:solidFill>
                <a:effectLst/>
                <a:latin typeface="Source Sans Pro" panose="020B0503030403020204" pitchFamily="34" charset="0"/>
              </a:rPr>
              <a:t> full-time employees, including full-time equivalent employees, on average during the prior year, the employer is an ALE for the current calendar year, and is therefore subject to the </a:t>
            </a:r>
            <a:r>
              <a:rPr lang="en-US" sz="1200" b="0" i="0" u="sng" dirty="0">
                <a:solidFill>
                  <a:srgbClr val="00599C"/>
                </a:solidFill>
                <a:effectLst/>
                <a:latin typeface="Source Sans Pro" panose="020B0503030403020204" pitchFamily="34" charset="0"/>
                <a:hlinkClick r:id="rId3" tooltip="Employer Shared Responsibility Provisions"/>
              </a:rPr>
              <a:t>employer shared responsibility provisions</a:t>
            </a:r>
            <a:r>
              <a:rPr lang="en-US" sz="1200" b="0" i="0" dirty="0">
                <a:solidFill>
                  <a:srgbClr val="1B1B1B"/>
                </a:solidFill>
                <a:effectLst/>
                <a:latin typeface="Source Sans Pro" panose="020B0503030403020204" pitchFamily="34" charset="0"/>
              </a:rPr>
              <a:t> and the </a:t>
            </a:r>
            <a:r>
              <a:rPr lang="en-US" sz="1200" b="0" i="0" u="sng" dirty="0">
                <a:solidFill>
                  <a:srgbClr val="00599C"/>
                </a:solidFill>
                <a:effectLst/>
                <a:latin typeface="Source Sans Pro" panose="020B0503030403020204" pitchFamily="34" charset="0"/>
                <a:hlinkClick r:id="rId4" tooltip="Information Reporting by Applicable Large Employers"/>
              </a:rPr>
              <a:t>employer information reporting provisions</a:t>
            </a:r>
            <a:r>
              <a:rPr lang="en-US" sz="1200" b="0" i="0" dirty="0">
                <a:solidFill>
                  <a:srgbClr val="1B1B1B"/>
                </a:solidFill>
                <a:effectLst/>
                <a:latin typeface="Source Sans Pro" panose="020B0503030403020204" pitchFamily="34" charset="0"/>
              </a:rPr>
              <a:t>.</a:t>
            </a:r>
          </a:p>
          <a:p>
            <a:endParaRPr lang="en-US" sz="1200" dirty="0"/>
          </a:p>
          <a:p>
            <a:r>
              <a:rPr lang="en-US" sz="1200" dirty="0"/>
              <a:t>Employers are</a:t>
            </a:r>
            <a:r>
              <a:rPr lang="en-US" sz="1200" baseline="0" dirty="0"/>
              <a:t> also likely familiar with the time crunch of ACA reporting.  Can be tough to do at the beginning of the year with all the other employer requirements in place, such as W-2 reporting.</a:t>
            </a:r>
          </a:p>
          <a:p>
            <a:endParaRPr lang="en-US" sz="1200" baseline="0" dirty="0"/>
          </a:p>
          <a:p>
            <a:endParaRPr lang="en-US" sz="1200" baseline="0" dirty="0"/>
          </a:p>
          <a:p>
            <a:r>
              <a:rPr lang="en-US" sz="1200" b="1" i="0" u="sng" kern="1200" dirty="0">
                <a:solidFill>
                  <a:schemeClr val="tx1"/>
                </a:solidFill>
                <a:effectLst/>
                <a:latin typeface="+mn-lt"/>
                <a:ea typeface="+mn-ea"/>
                <a:cs typeface="+mn-cs"/>
              </a:rPr>
              <a:t>Important:</a:t>
            </a:r>
          </a:p>
          <a:p>
            <a:r>
              <a:rPr lang="en-US" sz="1200" b="0" i="0" kern="1200" dirty="0">
                <a:solidFill>
                  <a:schemeClr val="tx1"/>
                </a:solidFill>
                <a:effectLst/>
                <a:latin typeface="+mn-lt"/>
                <a:ea typeface="+mn-ea"/>
                <a:cs typeface="+mn-cs"/>
              </a:rPr>
              <a:t>**</a:t>
            </a:r>
            <a:r>
              <a:rPr lang="en-US" sz="1200" b="1" dirty="0"/>
              <a:t>Do not wait to start preparing</a:t>
            </a:r>
            <a:r>
              <a:rPr lang="en-US" sz="1200" b="1" baseline="0" dirty="0"/>
              <a:t> for ACA reporting.  The best practice is to use an ACA tracking software product throughout the year.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Employee names, hire dates, termination dates, offers of coverage, declined or not, cost, etc.</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Each employee for each month of the year </a:t>
            </a:r>
            <a:endParaRPr lang="en-US" sz="1200" b="0" i="0" kern="1200" dirty="0">
              <a:solidFill>
                <a:schemeClr val="tx1"/>
              </a:solidFill>
              <a:effectLst/>
              <a:latin typeface="+mn-lt"/>
              <a:ea typeface="+mn-ea"/>
              <a:cs typeface="+mn-cs"/>
            </a:endParaRPr>
          </a:p>
          <a:p>
            <a:endParaRPr lang="en-US" sz="1200" baseline="0" dirty="0"/>
          </a:p>
          <a:p>
            <a:endParaRPr lang="en-US" sz="1200" baseline="0" dirty="0"/>
          </a:p>
          <a:p>
            <a:endParaRPr lang="en-US" sz="1200" baseline="0" dirty="0"/>
          </a:p>
          <a:p>
            <a:r>
              <a:rPr lang="en-US" sz="1200" baseline="0" dirty="0"/>
              <a:t>Another area to watch as noted above – most covered employers are familiar with filing forms 1094-C and 1095-C.  But some employers may have to complete Form 1094-B and 1095-B if they are self-insured.</a:t>
            </a:r>
          </a:p>
          <a:p>
            <a:endParaRPr lang="en-US" sz="1200" baseline="0" dirty="0"/>
          </a:p>
          <a:p>
            <a:r>
              <a:rPr lang="en-US" sz="1200" dirty="0"/>
              <a:t>And another</a:t>
            </a:r>
            <a:r>
              <a:rPr lang="en-US" sz="1200" baseline="0" dirty="0"/>
              <a:t> issue is “control groups” – that means more than one employer with common ownership.  In the ACA context, that can be referred to as an “Aggregated ALE.” </a:t>
            </a:r>
            <a:r>
              <a:rPr lang="en-US" sz="1400" b="0" i="0" kern="1200" dirty="0">
                <a:solidFill>
                  <a:schemeClr val="tx1"/>
                </a:solidFill>
                <a:effectLst/>
                <a:latin typeface="+mn-lt"/>
                <a:ea typeface="+mn-ea"/>
                <a:cs typeface="+mn-cs"/>
              </a:rPr>
              <a:t>An </a:t>
            </a:r>
            <a:r>
              <a:rPr lang="en-US" sz="1400" b="1" i="0" kern="1200" dirty="0">
                <a:solidFill>
                  <a:schemeClr val="tx1"/>
                </a:solidFill>
                <a:effectLst/>
                <a:latin typeface="+mn-lt"/>
                <a:ea typeface="+mn-ea"/>
                <a:cs typeface="+mn-cs"/>
              </a:rPr>
              <a:t>Aggregated ALE</a:t>
            </a:r>
            <a:r>
              <a:rPr lang="en-US" sz="1400" b="0" i="0" kern="1200" dirty="0">
                <a:solidFill>
                  <a:schemeClr val="tx1"/>
                </a:solidFill>
                <a:effectLst/>
                <a:latin typeface="+mn-lt"/>
                <a:ea typeface="+mn-ea"/>
                <a:cs typeface="+mn-cs"/>
              </a:rPr>
              <a:t> refers to a group of affiliated entities that are under common control, for example: parent and subsidiary.</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Aggregated Applicable Large Employers will need to link their </a:t>
            </a:r>
            <a:r>
              <a:rPr lang="en-US" sz="1400" b="0" i="0" u="none" strike="noStrike" kern="1200" dirty="0">
                <a:solidFill>
                  <a:schemeClr val="tx1"/>
                </a:solidFill>
                <a:effectLst/>
                <a:latin typeface="+mn-lt"/>
                <a:ea typeface="+mn-ea"/>
                <a:cs typeface="+mn-cs"/>
                <a:hlinkClick r:id="rId5" tooltip="IRS Form 1094-C"/>
              </a:rPr>
              <a:t>1094-C</a:t>
            </a:r>
            <a:r>
              <a:rPr lang="en-US" sz="1400" b="0" i="0" kern="1200" dirty="0">
                <a:solidFill>
                  <a:schemeClr val="tx1"/>
                </a:solidFill>
                <a:effectLst/>
                <a:latin typeface="+mn-lt"/>
                <a:ea typeface="+mn-ea"/>
                <a:cs typeface="+mn-cs"/>
              </a:rPr>
              <a:t> and </a:t>
            </a:r>
            <a:r>
              <a:rPr lang="en-US" sz="1400" b="0" i="0" u="none" strike="noStrike" kern="1200" dirty="0">
                <a:solidFill>
                  <a:schemeClr val="tx1"/>
                </a:solidFill>
                <a:effectLst/>
                <a:latin typeface="+mn-lt"/>
                <a:ea typeface="+mn-ea"/>
                <a:cs typeface="+mn-cs"/>
                <a:hlinkClick r:id="rId6" tooltip="IRS Form 1095-C"/>
              </a:rPr>
              <a:t>1095-C</a:t>
            </a:r>
            <a:r>
              <a:rPr lang="en-US" sz="1400" b="0" i="0" kern="1200" dirty="0">
                <a:solidFill>
                  <a:schemeClr val="tx1"/>
                </a:solidFill>
                <a:effectLst/>
                <a:latin typeface="+mn-lt"/>
                <a:ea typeface="+mn-ea"/>
                <a:cs typeface="+mn-cs"/>
              </a:rPr>
              <a:t> forms together with other members of their AALE when filing with the IRS. In order to ensure that the Affordable Care Act Compliance product can support a company's AALE structure, the company will likely need to prepare some additional information before they get started with the Affordable Care Act reporting process.</a:t>
            </a:r>
          </a:p>
          <a:p>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11</a:t>
            </a:fld>
            <a:endParaRPr lang="en-US" dirty="0"/>
          </a:p>
        </p:txBody>
      </p:sp>
    </p:spTree>
    <p:extLst>
      <p:ext uri="{BB962C8B-B14F-4D97-AF65-F5344CB8AC3E}">
        <p14:creationId xmlns:p14="http://schemas.microsoft.com/office/powerpoint/2010/main" val="6801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Regarding grandfathered plans:</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Definition: </a:t>
            </a:r>
            <a:r>
              <a:rPr lang="en-US" sz="1200" b="0" i="0" dirty="0">
                <a:solidFill>
                  <a:srgbClr val="202124"/>
                </a:solidFill>
                <a:effectLst/>
                <a:latin typeface="Roboto" panose="02000000000000000000" pitchFamily="2" charset="0"/>
              </a:rPr>
              <a:t>What is grandfathered status under ACA?</a:t>
            </a:r>
          </a:p>
          <a:p>
            <a:pPr algn="l"/>
            <a:r>
              <a:rPr lang="en-US" sz="1200" b="0" i="0" dirty="0">
                <a:solidFill>
                  <a:srgbClr val="202124"/>
                </a:solidFill>
                <a:effectLst/>
                <a:latin typeface="Roboto" panose="02000000000000000000" pitchFamily="2" charset="0"/>
              </a:rPr>
              <a:t>Grandfathered plans are </a:t>
            </a:r>
            <a:r>
              <a:rPr lang="en-US" sz="1200" b="1" i="0" dirty="0">
                <a:solidFill>
                  <a:srgbClr val="202124"/>
                </a:solidFill>
                <a:effectLst/>
                <a:latin typeface="Roboto" panose="02000000000000000000" pitchFamily="2" charset="0"/>
              </a:rPr>
              <a:t>health plans that were in place before March 23, 2010</a:t>
            </a:r>
            <a:r>
              <a:rPr lang="en-US" sz="1200" b="0" i="0" dirty="0">
                <a:solidFill>
                  <a:srgbClr val="202124"/>
                </a:solidFill>
                <a:effectLst/>
                <a:latin typeface="Roboto" panose="02000000000000000000" pitchFamily="2" charset="0"/>
              </a:rPr>
              <a:t>, when the Affordable Care Act was signed into law. These plans are allowed to offer the coverage they did before the Affordable Care Act.</a:t>
            </a:r>
          </a:p>
          <a:p>
            <a:endParaRPr lang="en-US" sz="1200" b="0" i="0" kern="1200" dirty="0">
              <a:solidFill>
                <a:schemeClr val="tx1"/>
              </a:solidFill>
              <a:effectLst/>
              <a:latin typeface="+mn-lt"/>
              <a:ea typeface="+mn-ea"/>
              <a:cs typeface="+mn-cs"/>
            </a:endParaRPr>
          </a:p>
          <a:p>
            <a:pPr marL="0" indent="0">
              <a:buNone/>
            </a:pPr>
            <a:endParaRPr lang="en-US" sz="1200" dirty="0"/>
          </a:p>
          <a:p>
            <a:pPr marL="0" indent="0">
              <a:buNone/>
            </a:pPr>
            <a:r>
              <a:rPr lang="en-US" sz="1200" dirty="0"/>
              <a:t>Steps: Evaluate Grandfathered Status of Group Health Plan</a:t>
            </a:r>
          </a:p>
          <a:p>
            <a:pPr marL="171450" indent="-171450">
              <a:buFont typeface="Arial" panose="020B0604020202020204" pitchFamily="34" charset="0"/>
              <a:buChar char="•"/>
            </a:pPr>
            <a:r>
              <a:rPr lang="en-US" sz="1200" dirty="0"/>
              <a:t>Determine whether any plan changes threaten grandfathered status</a:t>
            </a:r>
          </a:p>
          <a:p>
            <a:pPr marL="171450" indent="-171450">
              <a:buFont typeface="Arial" panose="020B0604020202020204" pitchFamily="34" charset="0"/>
              <a:buChar char="•"/>
            </a:pPr>
            <a:r>
              <a:rPr lang="en-US" sz="1200" dirty="0"/>
              <a:t>If a change does, confirm new plans meet ACA requirements</a:t>
            </a:r>
          </a:p>
          <a:p>
            <a:pPr marL="171450" indent="-171450">
              <a:buFont typeface="Arial" panose="020B0604020202020204" pitchFamily="34" charset="0"/>
              <a:buChar char="•"/>
            </a:pPr>
            <a:r>
              <a:rPr lang="en-US" sz="1200" dirty="0"/>
              <a:t>If a change does not, provide a Notice of Grandfathered Status whenever a summary of plan benefits is provided to participants and beneficiaries</a:t>
            </a:r>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12</a:t>
            </a:fld>
            <a:endParaRPr lang="en-US" dirty="0"/>
          </a:p>
        </p:txBody>
      </p:sp>
    </p:spTree>
    <p:extLst>
      <p:ext uri="{BB962C8B-B14F-4D97-AF65-F5344CB8AC3E}">
        <p14:creationId xmlns:p14="http://schemas.microsoft.com/office/powerpoint/2010/main" val="11796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b="0" i="0" kern="1200" dirty="0">
                <a:solidFill>
                  <a:schemeClr val="tx1"/>
                </a:solidFill>
                <a:effectLst/>
                <a:latin typeface="+mn-lt"/>
                <a:ea typeface="+mn-ea"/>
                <a:cs typeface="+mn-cs"/>
              </a:rPr>
              <a:t>An important annual step is to look at your plan documents.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Steps:</a:t>
            </a:r>
          </a:p>
          <a:p>
            <a:pPr marL="171450" indent="-171450">
              <a:buFont typeface="Arial" panose="020B0604020202020204" pitchFamily="34" charset="0"/>
              <a:buChar char="•"/>
            </a:pPr>
            <a:r>
              <a:rPr lang="en-US" sz="1200" dirty="0"/>
              <a:t>Make sure waiting periods do not exceed 90 days [max</a:t>
            </a:r>
            <a:r>
              <a:rPr lang="en-US" sz="1200" baseline="0" dirty="0"/>
              <a:t> amount under ACA]</a:t>
            </a:r>
            <a:endParaRPr lang="en-US" sz="1200" dirty="0"/>
          </a:p>
          <a:p>
            <a:pPr marL="171450" indent="-171450">
              <a:buFont typeface="Arial" panose="020B0604020202020204" pitchFamily="34" charset="0"/>
              <a:buChar char="•"/>
            </a:pPr>
            <a:r>
              <a:rPr lang="en-US" sz="1200" dirty="0"/>
              <a:t>Confirm no annual dollar limits apply to coverage of essential health benefits [also an ACA requirement]</a:t>
            </a:r>
          </a:p>
          <a:p>
            <a:pPr marL="171450" indent="-171450">
              <a:buFont typeface="Arial" panose="020B0604020202020204" pitchFamily="34" charset="0"/>
              <a:buChar char="•"/>
            </a:pPr>
            <a:r>
              <a:rPr lang="en-US" sz="1200" dirty="0"/>
              <a:t>Verify no pre-existing conditions exclusions [important for</a:t>
            </a:r>
            <a:r>
              <a:rPr lang="en-US" sz="1200" baseline="0" dirty="0"/>
              <a:t> compliance]</a:t>
            </a:r>
            <a:endParaRPr lang="en-US" sz="1200" dirty="0"/>
          </a:p>
          <a:p>
            <a:pPr marL="171450" indent="-171450">
              <a:buFont typeface="Arial" panose="020B0604020202020204" pitchFamily="34" charset="0"/>
              <a:buChar char="•"/>
            </a:pPr>
            <a:r>
              <a:rPr lang="en-US" sz="1200" dirty="0"/>
              <a:t>Make sure an employer payment plan is NOT in place</a:t>
            </a:r>
            <a:endParaRPr lang="en-US" sz="1200" b="0" i="0" kern="1200" dirty="0">
              <a:solidFill>
                <a:schemeClr val="tx1"/>
              </a:solidFill>
              <a:effectLst/>
              <a:latin typeface="+mn-lt"/>
              <a:ea typeface="+mn-ea"/>
              <a:cs typeface="+mn-cs"/>
            </a:endParaRPr>
          </a:p>
          <a:p>
            <a:endParaRPr lang="en-US" sz="1200" dirty="0"/>
          </a:p>
          <a:p>
            <a:endParaRPr lang="en-US" sz="1200" dirty="0"/>
          </a:p>
          <a:p>
            <a:r>
              <a:rPr lang="en-US" sz="1200" u="sng" dirty="0"/>
              <a:t>Employer payment plans</a:t>
            </a:r>
            <a:r>
              <a:rPr lang="en-US" sz="1200" dirty="0"/>
              <a:t>—arrangements under which an employer (1) reimburses an employee for some or all of the premium expenses incurred for an individual health insurance policy; </a:t>
            </a:r>
          </a:p>
          <a:p>
            <a:r>
              <a:rPr lang="en-US" sz="1200" dirty="0"/>
              <a:t>or </a:t>
            </a:r>
          </a:p>
          <a:p>
            <a:r>
              <a:rPr lang="en-US" sz="1200" dirty="0"/>
              <a:t>(2) Uses its funds to directly pay the premium for an individual policy.  </a:t>
            </a:r>
          </a:p>
          <a:p>
            <a:endParaRPr lang="en-US" sz="1200" dirty="0"/>
          </a:p>
          <a:p>
            <a:r>
              <a:rPr lang="en-US" sz="1200" dirty="0"/>
              <a:t>These are considered group health plans that do not comply with the ACA (with exceptions, such as certain types of HRAs, which we’ll touch on later).</a:t>
            </a:r>
            <a:endParaRPr lang="en-US" sz="1200" b="0" i="0" kern="1200" dirty="0">
              <a:solidFill>
                <a:schemeClr val="tx1"/>
              </a:solidFill>
              <a:effectLst/>
              <a:latin typeface="+mn-lt"/>
              <a:ea typeface="+mn-ea"/>
              <a:cs typeface="+mn-cs"/>
            </a:endParaRPr>
          </a:p>
          <a:p>
            <a:endParaRPr lang="en-US" sz="1200" dirty="0"/>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13</a:t>
            </a:fld>
            <a:endParaRPr lang="en-US" dirty="0"/>
          </a:p>
        </p:txBody>
      </p:sp>
    </p:spTree>
    <p:extLst>
      <p:ext uri="{BB962C8B-B14F-4D97-AF65-F5344CB8AC3E}">
        <p14:creationId xmlns:p14="http://schemas.microsoft.com/office/powerpoint/2010/main" val="111327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Employers who maintain HRAs, health FSAs, and cafeteria plans should confirm that these arrangements comply with ACA requirements.</a:t>
            </a:r>
          </a:p>
          <a:p>
            <a:endParaRPr lang="en-US" sz="1100" dirty="0"/>
          </a:p>
          <a:p>
            <a:endParaRPr lang="en-US" sz="1100" dirty="0"/>
          </a:p>
          <a:p>
            <a:r>
              <a:rPr lang="en-US" sz="1100" b="1" dirty="0"/>
              <a:t>Health Reimbursement Arrangements (HRAs)</a:t>
            </a:r>
            <a:endParaRPr lang="en-US" sz="1100" dirty="0"/>
          </a:p>
          <a:p>
            <a:pPr lvl="1"/>
            <a:r>
              <a:rPr lang="en-US" sz="1100" dirty="0"/>
              <a:t>HRA – </a:t>
            </a:r>
            <a:r>
              <a:rPr lang="en-US" sz="1200" b="0" i="0" kern="1200" dirty="0">
                <a:solidFill>
                  <a:schemeClr val="tx1"/>
                </a:solidFill>
                <a:effectLst/>
                <a:latin typeface="+mn-lt"/>
                <a:ea typeface="+mn-ea"/>
                <a:cs typeface="+mn-cs"/>
              </a:rPr>
              <a:t>A health reimbursement arrangement (HRA) is an employer-funded plan that reimburses employees for qualified medical expenses and, in some cases, insurance premiums. Employers are allowed to claim a tax deduction for the reimbursements they make through these plans, and reimbursement dollars received by employees are generally tax-free.</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In 2020, a</a:t>
            </a:r>
            <a:r>
              <a:rPr lang="en-US" sz="1200" b="0" i="0" kern="1200" baseline="0" dirty="0">
                <a:solidFill>
                  <a:schemeClr val="tx1"/>
                </a:solidFill>
                <a:effectLst/>
                <a:latin typeface="+mn-lt"/>
                <a:ea typeface="+mn-ea"/>
                <a:cs typeface="+mn-cs"/>
              </a:rPr>
              <a:t> new type of HRA became available relating to the ACA – the Individual Coverage Health Reimbursement Arrangement (ICHRA).</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Employers of all sizes that do not offer a group coverage plan can instead fund an ICHRA. Employees can use employer-funded ICHRAs to buy individual-market insurance, including insurance purchased on the public exchanges formed under the Affordable Care Act (ACA).</a:t>
            </a:r>
            <a:endParaRPr lang="en-US" sz="1100" dirty="0"/>
          </a:p>
          <a:p>
            <a:pPr lvl="1"/>
            <a:endParaRPr lang="en-US" sz="1100" dirty="0"/>
          </a:p>
          <a:p>
            <a:pPr lvl="1"/>
            <a:r>
              <a:rPr lang="en-US" sz="1100" dirty="0"/>
              <a:t>This is a complex area. Review and make sure appropriate HRA plan design requirements are satisfied.</a:t>
            </a:r>
          </a:p>
          <a:p>
            <a:pPr lvl="1"/>
            <a:endParaRPr lang="en-US" sz="1100" dirty="0"/>
          </a:p>
          <a:p>
            <a:pPr lvl="1"/>
            <a:endParaRPr lang="en-US" sz="1100" dirty="0"/>
          </a:p>
          <a:p>
            <a:pPr lvl="1"/>
            <a:r>
              <a:rPr lang="en-US" sz="1100" dirty="0"/>
              <a:t>If Individual Coverage HRA or a </a:t>
            </a:r>
            <a:r>
              <a:rPr lang="en-US" sz="1100" dirty="0">
                <a:hlinkClick r:id="rId3"/>
              </a:rPr>
              <a:t>Qualified Small Employer HRA (QSEHRA)</a:t>
            </a:r>
            <a:r>
              <a:rPr lang="en-US" sz="1100" dirty="0"/>
              <a:t> is offered, provide eligible employees with applicable written notice at least 90 days before the beginning of the plan year.</a:t>
            </a:r>
          </a:p>
          <a:p>
            <a:endParaRPr lang="en-US" sz="1100" b="1" dirty="0"/>
          </a:p>
          <a:p>
            <a:endParaRPr lang="en-US" sz="1100" b="1" dirty="0"/>
          </a:p>
          <a:p>
            <a:endParaRPr lang="en-US" sz="1100" b="1" dirty="0"/>
          </a:p>
          <a:p>
            <a:r>
              <a:rPr lang="en-US" sz="1100" b="1" dirty="0"/>
              <a:t>Health Flexible Spending Arrangements (FSAs)</a:t>
            </a:r>
            <a:endParaRPr lang="en-US" sz="1100" dirty="0"/>
          </a:p>
          <a:p>
            <a:pPr lvl="1"/>
            <a:r>
              <a:rPr lang="en-US" sz="1100" dirty="0"/>
              <a:t>FSA – </a:t>
            </a:r>
            <a:r>
              <a:rPr lang="en-US" sz="1200" b="0" i="0" kern="1200" dirty="0">
                <a:solidFill>
                  <a:schemeClr val="tx1"/>
                </a:solidFill>
                <a:effectLst/>
                <a:latin typeface="+mn-lt"/>
                <a:ea typeface="+mn-ea"/>
                <a:cs typeface="+mn-cs"/>
              </a:rPr>
              <a:t> An FSA is a type of savings account that provides the account holder employee with specific tax advantages. The account allows employees to contribute a portion of their regular earnings; employers also can contribute to employees’ accounts. Distributions from the account must be used to reimburse the employee for qualified expenses related to medical and dental services.</a:t>
            </a:r>
            <a:endParaRPr lang="en-US" sz="1100" dirty="0"/>
          </a:p>
          <a:p>
            <a:pPr lvl="1"/>
            <a:endParaRPr lang="en-US" sz="1100" dirty="0"/>
          </a:p>
          <a:p>
            <a:pPr lvl="1"/>
            <a:r>
              <a:rPr lang="en-US" sz="1100" dirty="0"/>
              <a:t>How</a:t>
            </a:r>
            <a:r>
              <a:rPr lang="en-US" sz="1100" baseline="0" dirty="0"/>
              <a:t> FSAs relate to the ACA: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Affordable Care Act (ACA) requires healthcare flexible spending accounts (health FSAs) to be considered an “</a:t>
            </a:r>
            <a:r>
              <a:rPr lang="en-US" sz="1200" b="1" i="0" kern="1200" dirty="0">
                <a:solidFill>
                  <a:schemeClr val="tx1"/>
                </a:solidFill>
                <a:effectLst/>
                <a:latin typeface="+mn-lt"/>
                <a:ea typeface="+mn-ea"/>
                <a:cs typeface="+mn-cs"/>
              </a:rPr>
              <a:t>excepted benefit</a:t>
            </a:r>
            <a:r>
              <a:rPr lang="en-US" sz="1200" b="0" i="0" kern="1200" dirty="0">
                <a:solidFill>
                  <a:schemeClr val="tx1"/>
                </a:solidFill>
                <a:effectLst/>
                <a:latin typeface="+mn-lt"/>
                <a:ea typeface="+mn-ea"/>
                <a:cs typeface="+mn-cs"/>
              </a:rPr>
              <a:t>” to avoid being subject to the ACA market reform provisions (e.g., preventive services requirements).</a:t>
            </a:r>
          </a:p>
          <a:p>
            <a:pPr lvl="1"/>
            <a:endParaRPr lang="en-US" sz="1200" b="0" i="0" kern="1200" baseline="0" dirty="0">
              <a:solidFill>
                <a:schemeClr val="tx1"/>
              </a:solidFill>
              <a:effectLst/>
              <a:latin typeface="+mn-lt"/>
              <a:ea typeface="+mn-ea"/>
              <a:cs typeface="+mn-cs"/>
            </a:endParaRPr>
          </a:p>
          <a:p>
            <a:pPr lvl="1"/>
            <a:r>
              <a:rPr lang="en-US" sz="1200" b="0" i="0" kern="1200" baseline="0" dirty="0">
                <a:solidFill>
                  <a:schemeClr val="tx1"/>
                </a:solidFill>
                <a:effectLst/>
                <a:latin typeface="+mn-lt"/>
                <a:ea typeface="+mn-ea"/>
                <a:cs typeface="+mn-cs"/>
              </a:rPr>
              <a:t>Two FSA excepted benefit requirements: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(1) Employees eligible for the health FSA must also be eligible for the employer’s group major medical plan.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(2) If the employer contributes to the health FSA, the maximum contribution provided by the employer cannot exceed $500, unless the employer is matching the employee’s contribution dollar for dollar.</a:t>
            </a:r>
          </a:p>
          <a:p>
            <a:pPr lvl="1"/>
            <a:endParaRPr lang="en-US" sz="1100" baseline="0" dirty="0"/>
          </a:p>
          <a:p>
            <a:pPr lvl="1"/>
            <a:r>
              <a:rPr lang="en-US" sz="1100" dirty="0"/>
              <a:t>Other</a:t>
            </a:r>
            <a:r>
              <a:rPr lang="en-US" sz="1100" baseline="0" dirty="0"/>
              <a:t> FSA compliance steps under the ACA:</a:t>
            </a:r>
            <a:endParaRPr lang="en-US" sz="1100" dirty="0"/>
          </a:p>
          <a:p>
            <a:pPr marL="628650" lvl="1" indent="-171450">
              <a:buFont typeface="Arial" panose="020B0604020202020204" pitchFamily="34" charset="0"/>
              <a:buChar char="•"/>
            </a:pPr>
            <a:r>
              <a:rPr lang="en-US" sz="1100" dirty="0"/>
              <a:t>Confirm that the health FSA is offered through a </a:t>
            </a:r>
            <a:r>
              <a:rPr lang="en-US" sz="1100" b="1" dirty="0"/>
              <a:t>cafeteria plan</a:t>
            </a:r>
            <a:r>
              <a:rPr lang="en-US" sz="1100" dirty="0"/>
              <a:t> (a plan that meets </a:t>
            </a:r>
            <a:r>
              <a:rPr lang="en-US" sz="1100" dirty="0">
                <a:hlinkClick r:id="rId4"/>
              </a:rPr>
              <a:t>specific requirements </a:t>
            </a:r>
            <a:r>
              <a:rPr lang="en-US" sz="1100" dirty="0"/>
              <a:t>to allow employees to receive certain benefits on a pretax basis).</a:t>
            </a:r>
          </a:p>
          <a:p>
            <a:pPr marL="628650" lvl="1" indent="-171450">
              <a:buFont typeface="Arial" panose="020B0604020202020204" pitchFamily="34" charset="0"/>
              <a:buChar char="•"/>
            </a:pPr>
            <a:r>
              <a:rPr lang="en-US" sz="1100" dirty="0"/>
              <a:t>Make sure plan documents are amended to reflect that employee salary reduction contributions to health FSAs are limited to a certain amount. For 2021, the contribution limit is $2,750. </a:t>
            </a:r>
          </a:p>
          <a:p>
            <a:pPr marL="628650" lvl="1" indent="-171450">
              <a:buFont typeface="Arial" panose="020B0604020202020204" pitchFamily="34" charset="0"/>
              <a:buChar char="•"/>
            </a:pPr>
            <a:r>
              <a:rPr lang="en-US" sz="1100" dirty="0"/>
              <a:t>Determine whether you will allow employees to carry over up to $500 of unused health FSA amounts to use in the following plan year and adopt appropriate plan amendments. </a:t>
            </a:r>
          </a:p>
          <a:p>
            <a:endParaRPr lang="en-US" sz="1100" b="1" dirty="0"/>
          </a:p>
          <a:p>
            <a:endParaRPr lang="en-US" sz="1100" b="1" dirty="0"/>
          </a:p>
          <a:p>
            <a:endParaRPr lang="en-US" sz="1100" b="1" dirty="0"/>
          </a:p>
          <a:p>
            <a:r>
              <a:rPr lang="en-US" sz="1100" b="1" dirty="0"/>
              <a:t>Cafeteria Plans Generally</a:t>
            </a:r>
            <a:endParaRPr lang="en-US" sz="1100" dirty="0"/>
          </a:p>
          <a:p>
            <a:pPr lvl="1"/>
            <a:r>
              <a:rPr lang="en-US" sz="1100" dirty="0"/>
              <a:t>Cafeteria</a:t>
            </a:r>
            <a:r>
              <a:rPr lang="en-US" sz="1100" baseline="0" dirty="0"/>
              <a:t> Plan – </a:t>
            </a:r>
            <a:r>
              <a:rPr lang="en-US" sz="1200" b="0" i="0" kern="1200" dirty="0">
                <a:solidFill>
                  <a:schemeClr val="tx1"/>
                </a:solidFill>
                <a:effectLst/>
                <a:latin typeface="+mn-lt"/>
                <a:ea typeface="+mn-ea"/>
                <a:cs typeface="+mn-cs"/>
              </a:rPr>
              <a:t>A cafeteria plan is an employee benefit plan that allows staff to choose from a variety of pre-tax benefits. Employees can contribute a portion of their gross income before any taxes are calculated and deducted. Plans normally include options such as insurance benefits and benefits that help employees with various life events such as adoption. A cafeteria plan is also referred to as a flexible benefits plan or Section 125 plan.</a:t>
            </a:r>
            <a:endParaRPr lang="en-US" sz="1100" dirty="0"/>
          </a:p>
          <a:p>
            <a:pPr lvl="1"/>
            <a:endParaRPr lang="en-US" sz="1100" dirty="0"/>
          </a:p>
          <a:p>
            <a:pPr lvl="1"/>
            <a:r>
              <a:rPr lang="en-US" sz="1100" dirty="0"/>
              <a:t>Compliance steps:</a:t>
            </a:r>
          </a:p>
          <a:p>
            <a:pPr marL="628650" lvl="1" indent="-171450">
              <a:buFont typeface="Arial" panose="020B0604020202020204" pitchFamily="34" charset="0"/>
              <a:buChar char="•"/>
            </a:pPr>
            <a:r>
              <a:rPr lang="en-US" sz="1100" dirty="0"/>
              <a:t>Determine whether you will allow employees to make additional midyear changes in salary-reduction elections in the event of an employee's enrollment in Health Insurance Marketplace coverage and/or a reduction in an employee's hours of service and adopt appropriate plan amendments.</a:t>
            </a:r>
          </a:p>
          <a:p>
            <a:pPr marL="628650" lvl="1" indent="-171450">
              <a:buFont typeface="Arial" panose="020B0604020202020204" pitchFamily="34" charset="0"/>
              <a:buChar char="•"/>
            </a:pPr>
            <a:r>
              <a:rPr lang="en-US" sz="1100" dirty="0"/>
              <a:t>Confirm that Section 125 plan documents comply with the prohibition on providing a qualified health plan offered through the individual Health Insurance Marketplace as a benefit under an employer-sponsored cafeteria plan.</a:t>
            </a:r>
          </a:p>
          <a:p>
            <a:endParaRPr lang="en-US" dirty="0"/>
          </a:p>
        </p:txBody>
      </p:sp>
      <p:sp>
        <p:nvSpPr>
          <p:cNvPr id="4" name="Slide Number Placeholder 3"/>
          <p:cNvSpPr>
            <a:spLocks noGrp="1"/>
          </p:cNvSpPr>
          <p:nvPr>
            <p:ph type="sldNum" sz="quarter" idx="5"/>
          </p:nvPr>
        </p:nvSpPr>
        <p:spPr/>
        <p:txBody>
          <a:bodyPr/>
          <a:lstStyle/>
          <a:p>
            <a:fld id="{9FD50959-EF62-1649-AA69-BC0DA6F2B985}" type="slidenum">
              <a:rPr lang="en-US" smtClean="0"/>
              <a:t>14</a:t>
            </a:fld>
            <a:endParaRPr lang="en-US" dirty="0"/>
          </a:p>
        </p:txBody>
      </p:sp>
    </p:spTree>
    <p:extLst>
      <p:ext uri="{BB962C8B-B14F-4D97-AF65-F5344CB8AC3E}">
        <p14:creationId xmlns:p14="http://schemas.microsoft.com/office/powerpoint/2010/main" val="1520082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57537-2E76-933E-A50D-96070B5A1C4F}"/>
              </a:ext>
            </a:extLst>
          </p:cNvPr>
          <p:cNvPicPr>
            <a:picLocks noChangeAspect="1"/>
          </p:cNvPicPr>
          <p:nvPr userDrawn="1"/>
        </p:nvPicPr>
        <p:blipFill>
          <a:blip r:embed="rId2">
            <a:alphaModFix amt="5000"/>
          </a:blip>
          <a:stretch>
            <a:fillRect/>
          </a:stretch>
        </p:blipFill>
        <p:spPr>
          <a:xfrm>
            <a:off x="4649771" y="-14797"/>
            <a:ext cx="7539181" cy="6953614"/>
          </a:xfrm>
          <a:prstGeom prst="rect">
            <a:avLst/>
          </a:prstGeom>
        </p:spPr>
      </p:pic>
      <p:sp>
        <p:nvSpPr>
          <p:cNvPr id="2" name="Title 1">
            <a:extLst>
              <a:ext uri="{FF2B5EF4-FFF2-40B4-BE49-F238E27FC236}">
                <a16:creationId xmlns:a16="http://schemas.microsoft.com/office/drawing/2014/main" id="{37D82BCF-9879-248E-350E-3814E3A0E2D5}"/>
              </a:ext>
            </a:extLst>
          </p:cNvPr>
          <p:cNvSpPr>
            <a:spLocks noGrp="1"/>
          </p:cNvSpPr>
          <p:nvPr>
            <p:ph type="ctrTitle" hasCustomPrompt="1"/>
          </p:nvPr>
        </p:nvSpPr>
        <p:spPr>
          <a:xfrm>
            <a:off x="1119630" y="1879678"/>
            <a:ext cx="5117047" cy="1689999"/>
          </a:xfrm>
        </p:spPr>
        <p:txBody>
          <a:bodyPr anchor="b">
            <a:normAutofit/>
          </a:bodyPr>
          <a:lstStyle>
            <a:lvl1pPr algn="l">
              <a:defRPr sz="5000"/>
            </a:lvl1pPr>
          </a:lstStyle>
          <a:p>
            <a:r>
              <a:rPr lang="en-US"/>
              <a:t>Presentation Title</a:t>
            </a:r>
          </a:p>
        </p:txBody>
      </p:sp>
      <p:sp>
        <p:nvSpPr>
          <p:cNvPr id="3" name="Subtitle 2">
            <a:extLst>
              <a:ext uri="{FF2B5EF4-FFF2-40B4-BE49-F238E27FC236}">
                <a16:creationId xmlns:a16="http://schemas.microsoft.com/office/drawing/2014/main" id="{BDA39129-7D6E-011B-C6B3-51DC24B30038}"/>
              </a:ext>
            </a:extLst>
          </p:cNvPr>
          <p:cNvSpPr>
            <a:spLocks noGrp="1"/>
          </p:cNvSpPr>
          <p:nvPr>
            <p:ph type="subTitle" idx="1" hasCustomPrompt="1"/>
          </p:nvPr>
        </p:nvSpPr>
        <p:spPr>
          <a:xfrm>
            <a:off x="1119630" y="3546231"/>
            <a:ext cx="5117047" cy="869823"/>
          </a:xfrm>
        </p:spPr>
        <p:txBody>
          <a:bodyPr>
            <a:normAutofit/>
          </a:bodyPr>
          <a:lstStyle>
            <a:lvl1pPr marL="0" indent="0" algn="l">
              <a:buNone/>
              <a:defRPr sz="2800">
                <a:solidFill>
                  <a:srgbClr val="6DA34D"/>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17" name="Picture 16">
            <a:extLst>
              <a:ext uri="{FF2B5EF4-FFF2-40B4-BE49-F238E27FC236}">
                <a16:creationId xmlns:a16="http://schemas.microsoft.com/office/drawing/2014/main" id="{4299264A-419B-7E33-066E-5926C5AD9B4D}"/>
              </a:ext>
            </a:extLst>
          </p:cNvPr>
          <p:cNvPicPr>
            <a:picLocks noChangeAspect="1"/>
          </p:cNvPicPr>
          <p:nvPr userDrawn="1"/>
        </p:nvPicPr>
        <p:blipFill>
          <a:blip r:embed="rId3"/>
          <a:stretch>
            <a:fillRect/>
          </a:stretch>
        </p:blipFill>
        <p:spPr>
          <a:xfrm>
            <a:off x="1119630" y="6254233"/>
            <a:ext cx="1674336" cy="414083"/>
          </a:xfrm>
          <a:prstGeom prst="rect">
            <a:avLst/>
          </a:prstGeom>
        </p:spPr>
      </p:pic>
      <p:sp>
        <p:nvSpPr>
          <p:cNvPr id="8" name="Rectangle 7">
            <a:extLst>
              <a:ext uri="{FF2B5EF4-FFF2-40B4-BE49-F238E27FC236}">
                <a16:creationId xmlns:a16="http://schemas.microsoft.com/office/drawing/2014/main" id="{27B6FC2F-19C0-5CDA-B841-E8392A382AA5}"/>
              </a:ext>
            </a:extLst>
          </p:cNvPr>
          <p:cNvSpPr/>
          <p:nvPr userDrawn="1"/>
        </p:nvSpPr>
        <p:spPr>
          <a:xfrm rot="10800000">
            <a:off x="0" y="6891278"/>
            <a:ext cx="12192000" cy="64008"/>
          </a:xfrm>
          <a:prstGeom prst="rect">
            <a:avLst/>
          </a:prstGeom>
          <a:solidFill>
            <a:srgbClr val="15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C8D46FC-A10A-AAD6-BCA1-27B1943C3F5C}"/>
              </a:ext>
            </a:extLst>
          </p:cNvPr>
          <p:cNvSpPr/>
          <p:nvPr userDrawn="1"/>
        </p:nvSpPr>
        <p:spPr>
          <a:xfrm rot="10800000">
            <a:off x="0" y="6841303"/>
            <a:ext cx="12188952" cy="27432"/>
          </a:xfrm>
          <a:prstGeom prst="rect">
            <a:avLst/>
          </a:prstGeom>
          <a:solidFill>
            <a:srgbClr val="6D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565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C6EB-C9ED-2659-0716-ABD16A591C7C}"/>
              </a:ext>
            </a:extLst>
          </p:cNvPr>
          <p:cNvSpPr>
            <a:spLocks noGrp="1"/>
          </p:cNvSpPr>
          <p:nvPr>
            <p:ph type="title"/>
          </p:nvPr>
        </p:nvSpPr>
        <p:spPr>
          <a:xfrm>
            <a:off x="836612" y="1187532"/>
            <a:ext cx="3932237" cy="103315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CDFF03C5-7391-600D-FD30-4E8044C89883}"/>
              </a:ext>
            </a:extLst>
          </p:cNvPr>
          <p:cNvSpPr>
            <a:spLocks noGrp="1"/>
          </p:cNvSpPr>
          <p:nvPr>
            <p:ph idx="1"/>
          </p:nvPr>
        </p:nvSpPr>
        <p:spPr>
          <a:xfrm>
            <a:off x="5183188" y="1187532"/>
            <a:ext cx="6172200" cy="467351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F92B6D2B-4DD5-8852-DAC4-E71B6946DC86}"/>
              </a:ext>
            </a:extLst>
          </p:cNvPr>
          <p:cNvSpPr>
            <a:spLocks noGrp="1"/>
          </p:cNvSpPr>
          <p:nvPr>
            <p:ph type="body" sz="half" idx="2"/>
          </p:nvPr>
        </p:nvSpPr>
        <p:spPr>
          <a:xfrm>
            <a:off x="839788" y="2434442"/>
            <a:ext cx="3932237" cy="343454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254DF2F-68DA-FEBF-DC0F-CA6D13E65233}"/>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11" name="Slide Number Placeholder 5">
            <a:extLst>
              <a:ext uri="{FF2B5EF4-FFF2-40B4-BE49-F238E27FC236}">
                <a16:creationId xmlns:a16="http://schemas.microsoft.com/office/drawing/2014/main" id="{0E053460-E0DF-ADAA-616B-C0B9876899FA}"/>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156100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5F9E-96CE-7D97-4637-61CDD332F676}"/>
              </a:ext>
            </a:extLst>
          </p:cNvPr>
          <p:cNvSpPr>
            <a:spLocks noGrp="1"/>
          </p:cNvSpPr>
          <p:nvPr>
            <p:ph type="title"/>
          </p:nvPr>
        </p:nvSpPr>
        <p:spPr>
          <a:xfrm>
            <a:off x="839788" y="1187532"/>
            <a:ext cx="3932237" cy="1033154"/>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A88F6061-C341-1458-D402-03D80D909559}"/>
              </a:ext>
            </a:extLst>
          </p:cNvPr>
          <p:cNvSpPr>
            <a:spLocks noGrp="1"/>
          </p:cNvSpPr>
          <p:nvPr>
            <p:ph type="pic" idx="1"/>
          </p:nvPr>
        </p:nvSpPr>
        <p:spPr>
          <a:xfrm>
            <a:off x="5183188" y="1187532"/>
            <a:ext cx="6172200" cy="467351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CDE7257-D92C-72D7-B292-75DAFD79F6E8}"/>
              </a:ext>
            </a:extLst>
          </p:cNvPr>
          <p:cNvSpPr>
            <a:spLocks noGrp="1"/>
          </p:cNvSpPr>
          <p:nvPr>
            <p:ph type="body" sz="half" idx="2"/>
          </p:nvPr>
        </p:nvSpPr>
        <p:spPr>
          <a:xfrm>
            <a:off x="839788" y="2434442"/>
            <a:ext cx="3932237" cy="343454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3AC4A9A0-4305-3626-1068-E391DB4A7BBC}"/>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10" name="Slide Number Placeholder 5">
            <a:extLst>
              <a:ext uri="{FF2B5EF4-FFF2-40B4-BE49-F238E27FC236}">
                <a16:creationId xmlns:a16="http://schemas.microsoft.com/office/drawing/2014/main" id="{916E96C8-617C-F0BC-46E6-6DCA3833A14C}"/>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1622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A7AEA2-EE41-47F5-1C3A-882C96A80887}"/>
              </a:ext>
            </a:extLst>
          </p:cNvPr>
          <p:cNvPicPr>
            <a:picLocks noChangeAspect="1"/>
          </p:cNvPicPr>
          <p:nvPr userDrawn="1"/>
        </p:nvPicPr>
        <p:blipFill>
          <a:blip r:embed="rId2">
            <a:alphaModFix amt="5000"/>
          </a:blip>
          <a:stretch>
            <a:fillRect/>
          </a:stretch>
        </p:blipFill>
        <p:spPr>
          <a:xfrm>
            <a:off x="4649771" y="-14797"/>
            <a:ext cx="7539181" cy="6953614"/>
          </a:xfrm>
          <a:prstGeom prst="rect">
            <a:avLst/>
          </a:prstGeom>
        </p:spPr>
      </p:pic>
      <p:sp>
        <p:nvSpPr>
          <p:cNvPr id="2" name="Title 1">
            <a:extLst>
              <a:ext uri="{FF2B5EF4-FFF2-40B4-BE49-F238E27FC236}">
                <a16:creationId xmlns:a16="http://schemas.microsoft.com/office/drawing/2014/main" id="{37D82BCF-9879-248E-350E-3814E3A0E2D5}"/>
              </a:ext>
            </a:extLst>
          </p:cNvPr>
          <p:cNvSpPr>
            <a:spLocks noGrp="1"/>
          </p:cNvSpPr>
          <p:nvPr>
            <p:ph type="ctrTitle" hasCustomPrompt="1"/>
          </p:nvPr>
        </p:nvSpPr>
        <p:spPr>
          <a:xfrm>
            <a:off x="1119630" y="1041400"/>
            <a:ext cx="9144000" cy="2387600"/>
          </a:xfrm>
        </p:spPr>
        <p:txBody>
          <a:bodyPr anchor="b">
            <a:normAutofit/>
          </a:bodyPr>
          <a:lstStyle>
            <a:lvl1pPr algn="l">
              <a:defRPr sz="5000"/>
            </a:lvl1pPr>
          </a:lstStyle>
          <a:p>
            <a:r>
              <a:rPr lang="en-US"/>
              <a:t>Thank You</a:t>
            </a:r>
          </a:p>
        </p:txBody>
      </p:sp>
      <p:sp>
        <p:nvSpPr>
          <p:cNvPr id="3" name="Subtitle 2">
            <a:extLst>
              <a:ext uri="{FF2B5EF4-FFF2-40B4-BE49-F238E27FC236}">
                <a16:creationId xmlns:a16="http://schemas.microsoft.com/office/drawing/2014/main" id="{BDA39129-7D6E-011B-C6B3-51DC24B30038}"/>
              </a:ext>
            </a:extLst>
          </p:cNvPr>
          <p:cNvSpPr>
            <a:spLocks noGrp="1"/>
          </p:cNvSpPr>
          <p:nvPr>
            <p:ph type="subTitle" idx="1" hasCustomPrompt="1"/>
          </p:nvPr>
        </p:nvSpPr>
        <p:spPr>
          <a:xfrm>
            <a:off x="1119630" y="3521075"/>
            <a:ext cx="9144000" cy="552161"/>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Firstname Lastname</a:t>
            </a:r>
          </a:p>
        </p:txBody>
      </p:sp>
      <p:sp>
        <p:nvSpPr>
          <p:cNvPr id="5" name="Text Placeholder 4">
            <a:extLst>
              <a:ext uri="{FF2B5EF4-FFF2-40B4-BE49-F238E27FC236}">
                <a16:creationId xmlns:a16="http://schemas.microsoft.com/office/drawing/2014/main" id="{C70977A2-E1DE-E153-3DFF-BED7261F75C5}"/>
              </a:ext>
            </a:extLst>
          </p:cNvPr>
          <p:cNvSpPr>
            <a:spLocks noGrp="1"/>
          </p:cNvSpPr>
          <p:nvPr>
            <p:ph type="body" sz="quarter" idx="10" hasCustomPrompt="1"/>
          </p:nvPr>
        </p:nvSpPr>
        <p:spPr>
          <a:xfrm>
            <a:off x="1119630" y="4156899"/>
            <a:ext cx="9144000" cy="1748285"/>
          </a:xfrm>
        </p:spPr>
        <p:txBody>
          <a:bodyPr>
            <a:noAutofit/>
          </a:bodyPr>
          <a:lstStyle>
            <a:lvl1pPr marL="0" indent="0">
              <a:lnSpc>
                <a:spcPct val="100000"/>
              </a:lnSpc>
              <a:spcBef>
                <a:spcPts val="0"/>
              </a:spcBef>
              <a:buFontTx/>
              <a:buNone/>
              <a:defRPr sz="2600"/>
            </a:lvl1pPr>
          </a:lstStyle>
          <a:p>
            <a:r>
              <a:rPr lang="en-US">
                <a:solidFill>
                  <a:srgbClr val="154367"/>
                </a:solidFill>
              </a:rPr>
              <a:t>Contact info goes here</a:t>
            </a:r>
          </a:p>
        </p:txBody>
      </p:sp>
      <p:sp>
        <p:nvSpPr>
          <p:cNvPr id="9" name="Rectangle 8">
            <a:extLst>
              <a:ext uri="{FF2B5EF4-FFF2-40B4-BE49-F238E27FC236}">
                <a16:creationId xmlns:a16="http://schemas.microsoft.com/office/drawing/2014/main" id="{10B4239B-13FA-463B-5578-AA7CFF43297D}"/>
              </a:ext>
            </a:extLst>
          </p:cNvPr>
          <p:cNvSpPr/>
          <p:nvPr userDrawn="1"/>
        </p:nvSpPr>
        <p:spPr>
          <a:xfrm rot="10800000">
            <a:off x="0" y="6891278"/>
            <a:ext cx="12192000" cy="64008"/>
          </a:xfrm>
          <a:prstGeom prst="rect">
            <a:avLst/>
          </a:prstGeom>
          <a:solidFill>
            <a:srgbClr val="15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1BD926-947E-5AB4-448F-D9E1DB8DA725}"/>
              </a:ext>
            </a:extLst>
          </p:cNvPr>
          <p:cNvSpPr/>
          <p:nvPr userDrawn="1"/>
        </p:nvSpPr>
        <p:spPr>
          <a:xfrm rot="10800000">
            <a:off x="0" y="6841303"/>
            <a:ext cx="12188952" cy="27432"/>
          </a:xfrm>
          <a:prstGeom prst="rect">
            <a:avLst/>
          </a:prstGeom>
          <a:solidFill>
            <a:srgbClr val="6D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B7C53A2-D24E-8783-DE19-BCD3C62520AD}"/>
              </a:ext>
            </a:extLst>
          </p:cNvPr>
          <p:cNvPicPr>
            <a:picLocks noChangeAspect="1"/>
          </p:cNvPicPr>
          <p:nvPr userDrawn="1"/>
        </p:nvPicPr>
        <p:blipFill>
          <a:blip r:embed="rId3"/>
          <a:stretch>
            <a:fillRect/>
          </a:stretch>
        </p:blipFill>
        <p:spPr>
          <a:xfrm>
            <a:off x="1119630" y="6254233"/>
            <a:ext cx="1674336" cy="414083"/>
          </a:xfrm>
          <a:prstGeom prst="rect">
            <a:avLst/>
          </a:prstGeom>
        </p:spPr>
      </p:pic>
    </p:spTree>
    <p:extLst>
      <p:ext uri="{BB962C8B-B14F-4D97-AF65-F5344CB8AC3E}">
        <p14:creationId xmlns:p14="http://schemas.microsoft.com/office/powerpoint/2010/main" val="422859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2BCF-9879-248E-350E-3814E3A0E2D5}"/>
              </a:ext>
            </a:extLst>
          </p:cNvPr>
          <p:cNvSpPr>
            <a:spLocks noGrp="1"/>
          </p:cNvSpPr>
          <p:nvPr>
            <p:ph type="ctrTitle" hasCustomPrompt="1"/>
          </p:nvPr>
        </p:nvSpPr>
        <p:spPr>
          <a:xfrm>
            <a:off x="3535952" y="1879678"/>
            <a:ext cx="5117047" cy="1689999"/>
          </a:xfrm>
        </p:spPr>
        <p:txBody>
          <a:bodyPr anchor="b">
            <a:normAutofit/>
          </a:bodyPr>
          <a:lstStyle>
            <a:lvl1pPr algn="ctr">
              <a:defRPr sz="5000"/>
            </a:lvl1pPr>
          </a:lstStyle>
          <a:p>
            <a:r>
              <a:rPr lang="en-US"/>
              <a:t>Section Slide</a:t>
            </a:r>
          </a:p>
        </p:txBody>
      </p:sp>
      <p:sp>
        <p:nvSpPr>
          <p:cNvPr id="8" name="Rectangle 7">
            <a:extLst>
              <a:ext uri="{FF2B5EF4-FFF2-40B4-BE49-F238E27FC236}">
                <a16:creationId xmlns:a16="http://schemas.microsoft.com/office/drawing/2014/main" id="{27B6FC2F-19C0-5CDA-B841-E8392A382AA5}"/>
              </a:ext>
            </a:extLst>
          </p:cNvPr>
          <p:cNvSpPr/>
          <p:nvPr userDrawn="1"/>
        </p:nvSpPr>
        <p:spPr>
          <a:xfrm rot="10800000">
            <a:off x="0" y="6891278"/>
            <a:ext cx="12192000" cy="64008"/>
          </a:xfrm>
          <a:prstGeom prst="rect">
            <a:avLst/>
          </a:prstGeom>
          <a:solidFill>
            <a:srgbClr val="15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C8D46FC-A10A-AAD6-BCA1-27B1943C3F5C}"/>
              </a:ext>
            </a:extLst>
          </p:cNvPr>
          <p:cNvSpPr/>
          <p:nvPr userDrawn="1"/>
        </p:nvSpPr>
        <p:spPr>
          <a:xfrm rot="10800000">
            <a:off x="0" y="6841303"/>
            <a:ext cx="12188952" cy="27432"/>
          </a:xfrm>
          <a:prstGeom prst="rect">
            <a:avLst/>
          </a:prstGeom>
          <a:solidFill>
            <a:srgbClr val="6D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016D32A-EB17-2A71-3644-BBF036093939}"/>
              </a:ext>
            </a:extLst>
          </p:cNvPr>
          <p:cNvSpPr>
            <a:spLocks noGrp="1"/>
          </p:cNvSpPr>
          <p:nvPr>
            <p:ph type="ftr" sz="quarter" idx="10"/>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C10D8A57-6094-6AE0-9355-F0456A78DE80}"/>
              </a:ext>
            </a:extLst>
          </p:cNvPr>
          <p:cNvSpPr>
            <a:spLocks noGrp="1"/>
          </p:cNvSpPr>
          <p:nvPr>
            <p:ph type="sldNum" sz="quarter" idx="11"/>
          </p:nvPr>
        </p:nvSpPr>
        <p:spPr/>
        <p:txBody>
          <a:bodyPr/>
          <a:lstStyle/>
          <a:p>
            <a:fld id="{1BD396B5-B809-8740-B6F1-A9DA092D3E55}" type="slidenum">
              <a:rPr lang="en-US"/>
              <a:pPr/>
              <a:t>‹#›</a:t>
            </a:fld>
            <a:endParaRPr lang="en-US" dirty="0"/>
          </a:p>
        </p:txBody>
      </p:sp>
      <p:sp>
        <p:nvSpPr>
          <p:cNvPr id="11" name="Footer Placeholder 4">
            <a:extLst>
              <a:ext uri="{FF2B5EF4-FFF2-40B4-BE49-F238E27FC236}">
                <a16:creationId xmlns:a16="http://schemas.microsoft.com/office/drawing/2014/main" id="{CE27085F-72CA-4D8F-5042-DA8E593CBC0C}"/>
              </a:ext>
            </a:extLst>
          </p:cNvPr>
          <p:cNvSpPr txBox="1">
            <a:spLocks/>
          </p:cNvSpPr>
          <p:nvPr userDrawn="1"/>
        </p:nvSpPr>
        <p:spPr>
          <a:xfrm>
            <a:off x="4038600" y="6497868"/>
            <a:ext cx="4114800" cy="365125"/>
          </a:xfrm>
          <a:prstGeom prst="rect">
            <a:avLst/>
          </a:prstGeom>
        </p:spPr>
        <p:txBody>
          <a:bodyPr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a:t>Copyright © 2022 Arcoro. All rights reserved. - Private and Confidential. - Not for Distribution.</a:t>
            </a:r>
          </a:p>
        </p:txBody>
      </p:sp>
      <p:sp>
        <p:nvSpPr>
          <p:cNvPr id="12" name="Slide Number Placeholder 5">
            <a:extLst>
              <a:ext uri="{FF2B5EF4-FFF2-40B4-BE49-F238E27FC236}">
                <a16:creationId xmlns:a16="http://schemas.microsoft.com/office/drawing/2014/main" id="{870663B0-E471-72DC-1F38-A5853CFB0088}"/>
              </a:ext>
            </a:extLst>
          </p:cNvPr>
          <p:cNvSpPr txBox="1">
            <a:spLocks/>
          </p:cNvSpPr>
          <p:nvPr userDrawn="1"/>
        </p:nvSpPr>
        <p:spPr>
          <a:xfrm>
            <a:off x="8610600" y="6497868"/>
            <a:ext cx="2743200" cy="365125"/>
          </a:xfrm>
          <a:prstGeom prst="rect">
            <a:avLst/>
          </a:prstGeom>
        </p:spPr>
        <p:txBody>
          <a:bodyPr anchor="ctr"/>
          <a:lstStyle>
            <a:defPPr>
              <a:defRPr lang="en-US"/>
            </a:defPPr>
            <a:lvl1pPr marL="0" algn="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D396B5-B809-8740-B6F1-A9DA092D3E55}" type="slidenum">
              <a:rPr lang="en-US"/>
              <a:pPr/>
              <a:t>‹#›</a:t>
            </a:fld>
            <a:endParaRPr lang="en-US" dirty="0"/>
          </a:p>
        </p:txBody>
      </p:sp>
      <p:sp>
        <p:nvSpPr>
          <p:cNvPr id="13" name="Footer Placeholder 4">
            <a:extLst>
              <a:ext uri="{FF2B5EF4-FFF2-40B4-BE49-F238E27FC236}">
                <a16:creationId xmlns:a16="http://schemas.microsoft.com/office/drawing/2014/main" id="{AD01FAF5-61AA-12A1-B0A2-464BEE99AA8F}"/>
              </a:ext>
            </a:extLst>
          </p:cNvPr>
          <p:cNvSpPr txBox="1">
            <a:spLocks/>
          </p:cNvSpPr>
          <p:nvPr userDrawn="1"/>
        </p:nvSpPr>
        <p:spPr>
          <a:xfrm>
            <a:off x="821575" y="6497868"/>
            <a:ext cx="4114800" cy="365125"/>
          </a:xfrm>
          <a:prstGeom prst="rect">
            <a:avLst/>
          </a:prstGeom>
        </p:spPr>
        <p:txBody>
          <a:bodyPr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d-ID"/>
              <a:t>Arcoro. com</a:t>
            </a:r>
          </a:p>
        </p:txBody>
      </p:sp>
    </p:spTree>
    <p:extLst>
      <p:ext uri="{BB962C8B-B14F-4D97-AF65-F5344CB8AC3E}">
        <p14:creationId xmlns:p14="http://schemas.microsoft.com/office/powerpoint/2010/main" val="17653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FAAE-4E8D-9392-6E17-35AFC8EF88E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10" name="Content Placeholder 2">
            <a:extLst>
              <a:ext uri="{FF2B5EF4-FFF2-40B4-BE49-F238E27FC236}">
                <a16:creationId xmlns:a16="http://schemas.microsoft.com/office/drawing/2014/main" id="{78850908-2CD1-2F65-83F9-80880EE42F2B}"/>
              </a:ext>
            </a:extLst>
          </p:cNvPr>
          <p:cNvSpPr>
            <a:spLocks noGrp="1"/>
          </p:cNvSpPr>
          <p:nvPr>
            <p:ph sz="half" idx="1"/>
          </p:nvPr>
        </p:nvSpPr>
        <p:spPr>
          <a:xfrm>
            <a:off x="838200" y="1825625"/>
            <a:ext cx="5181600" cy="4351338"/>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3FA214F-779F-3762-649B-655ED1AA36F5}"/>
              </a:ext>
            </a:extLst>
          </p:cNvPr>
          <p:cNvSpPr>
            <a:spLocks noGrp="1"/>
          </p:cNvSpPr>
          <p:nvPr>
            <p:ph sz="half" idx="13"/>
          </p:nvPr>
        </p:nvSpPr>
        <p:spPr>
          <a:xfrm>
            <a:off x="6182096" y="1825625"/>
            <a:ext cx="5181600" cy="4351338"/>
          </a:xfrm>
          <a:solidFill>
            <a:schemeClr val="bg1">
              <a:lumMod val="95000"/>
            </a:schemeClr>
          </a:solidFill>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9873ACD-C69C-FBF4-683E-D9A881A1AB9F}"/>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8" name="Slide Number Placeholder 5">
            <a:extLst>
              <a:ext uri="{FF2B5EF4-FFF2-40B4-BE49-F238E27FC236}">
                <a16:creationId xmlns:a16="http://schemas.microsoft.com/office/drawing/2014/main" id="{E971910B-B847-52A0-F6C9-30ED2F5C0EA0}"/>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359917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3E57ED2-8308-9345-6320-C5670A21CE7C}"/>
              </a:ext>
            </a:extLst>
          </p:cNvPr>
          <p:cNvSpPr>
            <a:spLocks noGrp="1"/>
          </p:cNvSpPr>
          <p:nvPr>
            <p:ph type="pic" sz="quarter" idx="14"/>
          </p:nvPr>
        </p:nvSpPr>
        <p:spPr>
          <a:xfrm>
            <a:off x="838200" y="1555715"/>
            <a:ext cx="10515600" cy="4351338"/>
          </a:xfrm>
          <a:solidFill>
            <a:schemeClr val="bg1">
              <a:lumMod val="95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52F0FAAE-4E8D-9392-6E17-35AFC8EF88E8}"/>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488051CE-1A4C-F122-49A6-B8FD3B8C011E}"/>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7" name="Slide Number Placeholder 5">
            <a:extLst>
              <a:ext uri="{FF2B5EF4-FFF2-40B4-BE49-F238E27FC236}">
                <a16:creationId xmlns:a16="http://schemas.microsoft.com/office/drawing/2014/main" id="{661FC227-D1E0-E029-ADB1-CFAE1948D5B4}"/>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420847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4417-DFE5-8FD1-E82E-9432FEB11506}"/>
              </a:ext>
            </a:extLst>
          </p:cNvPr>
          <p:cNvSpPr>
            <a:spLocks noGrp="1"/>
          </p:cNvSpPr>
          <p:nvPr>
            <p:ph type="title"/>
          </p:nvPr>
        </p:nvSpPr>
        <p:spPr>
          <a:xfrm>
            <a:off x="838200" y="394164"/>
            <a:ext cx="8458200" cy="6653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C38AEEF6-2682-45EB-B67D-490B0FF079CA}"/>
              </a:ext>
            </a:extLst>
          </p:cNvPr>
          <p:cNvSpPr>
            <a:spLocks noGrp="1"/>
          </p:cNvSpPr>
          <p:nvPr>
            <p:ph sz="half" idx="1"/>
          </p:nvPr>
        </p:nvSpPr>
        <p:spPr>
          <a:xfrm>
            <a:off x="838200" y="1825625"/>
            <a:ext cx="5181600" cy="4351338"/>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4EED7-12D6-42A6-A8DA-A743157BE514}"/>
              </a:ext>
            </a:extLst>
          </p:cNvPr>
          <p:cNvSpPr>
            <a:spLocks noGrp="1"/>
          </p:cNvSpPr>
          <p:nvPr>
            <p:ph sz="half" idx="2"/>
          </p:nvPr>
        </p:nvSpPr>
        <p:spPr>
          <a:xfrm>
            <a:off x="6172200" y="1825625"/>
            <a:ext cx="5181600" cy="4351338"/>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0788687-1181-32DC-62A9-17D178EC09CE}"/>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10" name="Slide Number Placeholder 5">
            <a:extLst>
              <a:ext uri="{FF2B5EF4-FFF2-40B4-BE49-F238E27FC236}">
                <a16:creationId xmlns:a16="http://schemas.microsoft.com/office/drawing/2014/main" id="{527EACEB-49DC-62A4-E706-3631439ABEA2}"/>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357250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E44793-3841-E7CB-A260-5BF907727BBA}"/>
              </a:ext>
            </a:extLst>
          </p:cNvPr>
          <p:cNvSpPr>
            <a:spLocks noGrp="1"/>
          </p:cNvSpPr>
          <p:nvPr>
            <p:ph type="body" idx="1"/>
          </p:nvPr>
        </p:nvSpPr>
        <p:spPr>
          <a:xfrm>
            <a:off x="839788" y="1462053"/>
            <a:ext cx="5157787" cy="823912"/>
          </a:xfrm>
        </p:spPr>
        <p:txBody>
          <a:bodyPr anchor="ctr">
            <a:normAutofit/>
          </a:bodyPr>
          <a:lstStyle>
            <a:lvl1pPr marL="0" indent="0">
              <a:buNone/>
              <a:defRPr sz="2200" b="1" i="0">
                <a:solidFill>
                  <a:srgbClr val="154367"/>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54263751-E5B2-9E45-4F5C-BF7D4A9BD6E4}"/>
              </a:ext>
            </a:extLst>
          </p:cNvPr>
          <p:cNvSpPr>
            <a:spLocks noGrp="1"/>
          </p:cNvSpPr>
          <p:nvPr>
            <p:ph type="body" sz="quarter" idx="3"/>
          </p:nvPr>
        </p:nvSpPr>
        <p:spPr>
          <a:xfrm>
            <a:off x="6172200" y="1462053"/>
            <a:ext cx="5183188" cy="823912"/>
          </a:xfrm>
        </p:spPr>
        <p:txBody>
          <a:bodyPr anchor="ctr">
            <a:normAutofit/>
          </a:bodyPr>
          <a:lstStyle>
            <a:lvl1pPr marL="0" indent="0">
              <a:buNone/>
              <a:defRPr sz="2200" b="1" i="0">
                <a:solidFill>
                  <a:srgbClr val="154367"/>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7ADF8F2D-1117-7B62-59D1-27BBC693BA9C}"/>
              </a:ext>
            </a:extLst>
          </p:cNvPr>
          <p:cNvSpPr>
            <a:spLocks noGrp="1"/>
          </p:cNvSpPr>
          <p:nvPr>
            <p:ph sz="half" idx="13"/>
          </p:nvPr>
        </p:nvSpPr>
        <p:spPr>
          <a:xfrm>
            <a:off x="838200" y="2287552"/>
            <a:ext cx="5181600" cy="37131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27132D6-F13E-640F-3C58-4C120D9E7A47}"/>
              </a:ext>
            </a:extLst>
          </p:cNvPr>
          <p:cNvSpPr>
            <a:spLocks noGrp="1"/>
          </p:cNvSpPr>
          <p:nvPr>
            <p:ph sz="half" idx="2"/>
          </p:nvPr>
        </p:nvSpPr>
        <p:spPr>
          <a:xfrm>
            <a:off x="6172200" y="2287552"/>
            <a:ext cx="5181600" cy="3713163"/>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BA04008-CC92-1A53-7279-631C75E9B7D8}"/>
              </a:ext>
            </a:extLst>
          </p:cNvPr>
          <p:cNvSpPr>
            <a:spLocks noGrp="1"/>
          </p:cNvSpPr>
          <p:nvPr>
            <p:ph type="ftr" sz="quarter" idx="14"/>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13" name="Slide Number Placeholder 5">
            <a:extLst>
              <a:ext uri="{FF2B5EF4-FFF2-40B4-BE49-F238E27FC236}">
                <a16:creationId xmlns:a16="http://schemas.microsoft.com/office/drawing/2014/main" id="{7DBC6F33-61BA-E30B-059E-F4BCC21EEC5A}"/>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
        <p:nvSpPr>
          <p:cNvPr id="14" name="Title 1">
            <a:extLst>
              <a:ext uri="{FF2B5EF4-FFF2-40B4-BE49-F238E27FC236}">
                <a16:creationId xmlns:a16="http://schemas.microsoft.com/office/drawing/2014/main" id="{36EEE95D-1BF8-25BC-147B-83A9125EE749}"/>
              </a:ext>
            </a:extLst>
          </p:cNvPr>
          <p:cNvSpPr>
            <a:spLocks noGrp="1"/>
          </p:cNvSpPr>
          <p:nvPr>
            <p:ph type="title"/>
          </p:nvPr>
        </p:nvSpPr>
        <p:spPr>
          <a:xfrm>
            <a:off x="838200" y="394164"/>
            <a:ext cx="8458200" cy="665363"/>
          </a:xfrm>
        </p:spPr>
        <p:txBody>
          <a:bodyPr anchor="ctr"/>
          <a:lstStyle/>
          <a:p>
            <a:r>
              <a:rPr lang="en-US"/>
              <a:t>Click to edit Master title style</a:t>
            </a:r>
          </a:p>
        </p:txBody>
      </p:sp>
    </p:spTree>
    <p:extLst>
      <p:ext uri="{BB962C8B-B14F-4D97-AF65-F5344CB8AC3E}">
        <p14:creationId xmlns:p14="http://schemas.microsoft.com/office/powerpoint/2010/main" val="337610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C643-AFF8-C5BB-BC48-352A33A17360}"/>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FCCF1C4-ECCD-7C28-8CE9-9A363F411D6C}"/>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8" name="Slide Number Placeholder 5">
            <a:extLst>
              <a:ext uri="{FF2B5EF4-FFF2-40B4-BE49-F238E27FC236}">
                <a16:creationId xmlns:a16="http://schemas.microsoft.com/office/drawing/2014/main" id="{ED19E6F2-B17B-8F0C-2820-53C28E1BBA9A}"/>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39657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C643-AFF8-C5BB-BC48-352A33A17360}"/>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FCCF1C4-ECCD-7C28-8CE9-9A363F411D6C}"/>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8" name="Slide Number Placeholder 5">
            <a:extLst>
              <a:ext uri="{FF2B5EF4-FFF2-40B4-BE49-F238E27FC236}">
                <a16:creationId xmlns:a16="http://schemas.microsoft.com/office/drawing/2014/main" id="{ED19E6F2-B17B-8F0C-2820-53C28E1BBA9A}"/>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
        <p:nvSpPr>
          <p:cNvPr id="6" name="Content Placeholder 2">
            <a:extLst>
              <a:ext uri="{FF2B5EF4-FFF2-40B4-BE49-F238E27FC236}">
                <a16:creationId xmlns:a16="http://schemas.microsoft.com/office/drawing/2014/main" id="{10B75038-6225-5CB4-62F4-8606742497FE}"/>
              </a:ext>
            </a:extLst>
          </p:cNvPr>
          <p:cNvSpPr>
            <a:spLocks noGrp="1"/>
          </p:cNvSpPr>
          <p:nvPr>
            <p:ph sz="half" idx="1"/>
          </p:nvPr>
        </p:nvSpPr>
        <p:spPr>
          <a:xfrm>
            <a:off x="838200" y="1825625"/>
            <a:ext cx="10515600" cy="4351338"/>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08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20894B6-38B9-A7EA-629E-87B321333DF0}"/>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7" name="Slide Number Placeholder 5">
            <a:extLst>
              <a:ext uri="{FF2B5EF4-FFF2-40B4-BE49-F238E27FC236}">
                <a16:creationId xmlns:a16="http://schemas.microsoft.com/office/drawing/2014/main" id="{580AE7D8-3483-DDC1-9B83-86391C963F07}"/>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Tree>
    <p:extLst>
      <p:ext uri="{BB962C8B-B14F-4D97-AF65-F5344CB8AC3E}">
        <p14:creationId xmlns:p14="http://schemas.microsoft.com/office/powerpoint/2010/main" val="5028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34314-A65F-DCA2-E1BE-F8D6769859C9}"/>
              </a:ext>
            </a:extLst>
          </p:cNvPr>
          <p:cNvSpPr>
            <a:spLocks noGrp="1"/>
          </p:cNvSpPr>
          <p:nvPr>
            <p:ph type="title"/>
          </p:nvPr>
        </p:nvSpPr>
        <p:spPr>
          <a:xfrm>
            <a:off x="838200" y="394164"/>
            <a:ext cx="8458200" cy="6653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60A11-C94C-A55C-5086-C1AF93EE5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C5FC9D9D-7009-E4CA-CBC0-29429096D2E2}"/>
              </a:ext>
            </a:extLst>
          </p:cNvPr>
          <p:cNvSpPr/>
          <p:nvPr userDrawn="1"/>
        </p:nvSpPr>
        <p:spPr>
          <a:xfrm rot="10800000">
            <a:off x="0" y="6891278"/>
            <a:ext cx="12192000" cy="64008"/>
          </a:xfrm>
          <a:prstGeom prst="rect">
            <a:avLst/>
          </a:prstGeom>
          <a:solidFill>
            <a:srgbClr val="15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1F23D0F-22CC-9A24-6D62-7BCCFFED64E6}"/>
              </a:ext>
            </a:extLst>
          </p:cNvPr>
          <p:cNvSpPr/>
          <p:nvPr userDrawn="1"/>
        </p:nvSpPr>
        <p:spPr>
          <a:xfrm rot="10800000">
            <a:off x="0" y="6841303"/>
            <a:ext cx="12188952" cy="27432"/>
          </a:xfrm>
          <a:prstGeom prst="rect">
            <a:avLst/>
          </a:prstGeom>
          <a:solidFill>
            <a:srgbClr val="6DA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4">
            <a:extLst>
              <a:ext uri="{FF2B5EF4-FFF2-40B4-BE49-F238E27FC236}">
                <a16:creationId xmlns:a16="http://schemas.microsoft.com/office/drawing/2014/main" id="{5C3303C3-6DA3-A6F3-8DCE-A97174724D9F}"/>
              </a:ext>
            </a:extLst>
          </p:cNvPr>
          <p:cNvSpPr>
            <a:spLocks noGrp="1"/>
          </p:cNvSpPr>
          <p:nvPr>
            <p:ph type="ftr" sz="quarter" idx="3"/>
          </p:nvPr>
        </p:nvSpPr>
        <p:spPr>
          <a:xfrm>
            <a:off x="4038600" y="6497868"/>
            <a:ext cx="4114800" cy="365125"/>
          </a:xfrm>
          <a:prstGeom prst="rect">
            <a:avLst/>
          </a:prstGeom>
        </p:spPr>
        <p:txBody>
          <a:bodyPr anchor="ctr"/>
          <a:lstStyle>
            <a:lvl1pPr algn="ctr">
              <a:defRPr sz="800">
                <a:solidFill>
                  <a:schemeClr val="bg1">
                    <a:lumMod val="50000"/>
                  </a:schemeClr>
                </a:solidFill>
              </a:defRPr>
            </a:lvl1pPr>
          </a:lstStyle>
          <a:p>
            <a:r>
              <a:rPr lang="id-ID"/>
              <a:t>Copyright © 2022 Arcoro. All rights reserved. - Private and Confidential. - Not for Distribution.</a:t>
            </a:r>
          </a:p>
        </p:txBody>
      </p:sp>
      <p:sp>
        <p:nvSpPr>
          <p:cNvPr id="22" name="Slide Number Placeholder 5">
            <a:extLst>
              <a:ext uri="{FF2B5EF4-FFF2-40B4-BE49-F238E27FC236}">
                <a16:creationId xmlns:a16="http://schemas.microsoft.com/office/drawing/2014/main" id="{54A3F13B-BEF9-5AA4-0537-5CB55F1C3CCA}"/>
              </a:ext>
            </a:extLst>
          </p:cNvPr>
          <p:cNvSpPr>
            <a:spLocks noGrp="1"/>
          </p:cNvSpPr>
          <p:nvPr>
            <p:ph type="sldNum" sz="quarter" idx="4"/>
          </p:nvPr>
        </p:nvSpPr>
        <p:spPr>
          <a:xfrm>
            <a:off x="8610600" y="6497868"/>
            <a:ext cx="2743200" cy="365125"/>
          </a:xfrm>
          <a:prstGeom prst="rect">
            <a:avLst/>
          </a:prstGeom>
        </p:spPr>
        <p:txBody>
          <a:bodyPr anchor="ctr"/>
          <a:lstStyle>
            <a:lvl1pPr algn="r">
              <a:defRPr sz="800">
                <a:solidFill>
                  <a:schemeClr val="bg1">
                    <a:lumMod val="50000"/>
                  </a:schemeClr>
                </a:solidFill>
              </a:defRPr>
            </a:lvl1pPr>
          </a:lstStyle>
          <a:p>
            <a:fld id="{1BD396B5-B809-8740-B6F1-A9DA092D3E55}" type="slidenum">
              <a:rPr lang="en-US"/>
              <a:pPr/>
              <a:t>‹#›</a:t>
            </a:fld>
            <a:endParaRPr lang="en-US" dirty="0"/>
          </a:p>
        </p:txBody>
      </p:sp>
      <p:sp>
        <p:nvSpPr>
          <p:cNvPr id="9" name="Footer Placeholder 4">
            <a:extLst>
              <a:ext uri="{FF2B5EF4-FFF2-40B4-BE49-F238E27FC236}">
                <a16:creationId xmlns:a16="http://schemas.microsoft.com/office/drawing/2014/main" id="{1107471B-CA3D-EB88-16D2-1073803D1EA4}"/>
              </a:ext>
            </a:extLst>
          </p:cNvPr>
          <p:cNvSpPr txBox="1">
            <a:spLocks/>
          </p:cNvSpPr>
          <p:nvPr userDrawn="1"/>
        </p:nvSpPr>
        <p:spPr>
          <a:xfrm>
            <a:off x="821575" y="6497868"/>
            <a:ext cx="4114800" cy="365125"/>
          </a:xfrm>
          <a:prstGeom prst="rect">
            <a:avLst/>
          </a:prstGeom>
        </p:spPr>
        <p:txBody>
          <a:bodyPr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id-ID"/>
              <a:t>Arcoro. com</a:t>
            </a:r>
          </a:p>
        </p:txBody>
      </p:sp>
    </p:spTree>
    <p:extLst>
      <p:ext uri="{BB962C8B-B14F-4D97-AF65-F5344CB8AC3E}">
        <p14:creationId xmlns:p14="http://schemas.microsoft.com/office/powerpoint/2010/main" val="328343367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2" r:id="rId5"/>
    <p:sldLayoutId id="2147483653" r:id="rId6"/>
    <p:sldLayoutId id="2147483654" r:id="rId7"/>
    <p:sldLayoutId id="2147483662" r:id="rId8"/>
    <p:sldLayoutId id="2147483655" r:id="rId9"/>
    <p:sldLayoutId id="2147483656" r:id="rId10"/>
    <p:sldLayoutId id="2147483657" r:id="rId11"/>
    <p:sldLayoutId id="2147483660" r:id="rId12"/>
  </p:sldLayoutIdLst>
  <p:hf hdr="0" dt="0"/>
  <p:txStyles>
    <p:titleStyle>
      <a:lvl1pPr algn="l" defTabSz="914400" rtl="0" eaLnBrk="1" latinLnBrk="0" hangingPunct="1">
        <a:lnSpc>
          <a:spcPct val="90000"/>
        </a:lnSpc>
        <a:spcBef>
          <a:spcPct val="0"/>
        </a:spcBef>
        <a:buNone/>
        <a:defRPr sz="3600" b="1" kern="1200">
          <a:solidFill>
            <a:srgbClr val="15436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6DA34D"/>
        </a:buClr>
        <a:buFont typeface="Arial" panose="020B0604020202020204" pitchFamily="34" charset="0"/>
        <a:buChar char="•"/>
        <a:defRPr sz="22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Clr>
          <a:srgbClr val="6DA34D"/>
        </a:buClr>
        <a:buFont typeface="Arial" panose="020B0604020202020204" pitchFamily="34" charset="0"/>
        <a:buChar char="•"/>
        <a:defRPr sz="20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Clr>
          <a:srgbClr val="6DA34D"/>
        </a:buClr>
        <a:buFont typeface="Arial" panose="020B0604020202020204"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Clr>
          <a:srgbClr val="6DA34D"/>
        </a:buClr>
        <a:buFont typeface="Arial" panose="020B0604020202020204" pitchFamily="34" charset="0"/>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Clr>
          <a:srgbClr val="6DA34D"/>
        </a:buClr>
        <a:buFont typeface="Arial" panose="020B0604020202020204"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track.us/congress/bills/117/hr3684/tex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E06B-9AD2-7009-379A-8ACA77B284AA}"/>
              </a:ext>
            </a:extLst>
          </p:cNvPr>
          <p:cNvSpPr>
            <a:spLocks noGrp="1"/>
          </p:cNvSpPr>
          <p:nvPr>
            <p:ph type="ctrTitle"/>
          </p:nvPr>
        </p:nvSpPr>
        <p:spPr/>
        <p:txBody>
          <a:bodyPr/>
          <a:lstStyle/>
          <a:p>
            <a:r>
              <a:rPr lang="en-US" dirty="0"/>
              <a:t>HR Hour</a:t>
            </a:r>
          </a:p>
        </p:txBody>
      </p:sp>
      <p:sp>
        <p:nvSpPr>
          <p:cNvPr id="3" name="Subtitle 2">
            <a:extLst>
              <a:ext uri="{FF2B5EF4-FFF2-40B4-BE49-F238E27FC236}">
                <a16:creationId xmlns:a16="http://schemas.microsoft.com/office/drawing/2014/main" id="{AC4C9AC2-187D-34EB-40FC-B10E01D54205}"/>
              </a:ext>
            </a:extLst>
          </p:cNvPr>
          <p:cNvSpPr>
            <a:spLocks noGrp="1"/>
          </p:cNvSpPr>
          <p:nvPr>
            <p:ph type="subTitle" idx="1"/>
          </p:nvPr>
        </p:nvSpPr>
        <p:spPr>
          <a:xfrm>
            <a:off x="1119630" y="3546231"/>
            <a:ext cx="5117047" cy="1856086"/>
          </a:xfrm>
        </p:spPr>
        <p:txBody>
          <a:bodyPr/>
          <a:lstStyle/>
          <a:p>
            <a:r>
              <a:rPr lang="en-US" dirty="0"/>
              <a:t>How to Prepare Your Company for Compliance in the First 90 Days of 2023</a:t>
            </a:r>
          </a:p>
        </p:txBody>
      </p:sp>
    </p:spTree>
    <p:extLst>
      <p:ext uri="{BB962C8B-B14F-4D97-AF65-F5344CB8AC3E}">
        <p14:creationId xmlns:p14="http://schemas.microsoft.com/office/powerpoint/2010/main" val="242300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10</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758965" y="2322786"/>
            <a:ext cx="6674069" cy="830997"/>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ACA Reporting</a:t>
            </a:r>
          </a:p>
        </p:txBody>
      </p:sp>
      <p:pic>
        <p:nvPicPr>
          <p:cNvPr id="6" name="Picture 5">
            <a:extLst>
              <a:ext uri="{FF2B5EF4-FFF2-40B4-BE49-F238E27FC236}">
                <a16:creationId xmlns:a16="http://schemas.microsoft.com/office/drawing/2014/main" id="{14CF52BC-64CC-861A-40AC-24F2D84BE2EF}"/>
              </a:ext>
            </a:extLst>
          </p:cNvPr>
          <p:cNvPicPr>
            <a:picLocks noChangeAspect="1"/>
          </p:cNvPicPr>
          <p:nvPr/>
        </p:nvPicPr>
        <p:blipFill>
          <a:blip r:embed="rId2"/>
          <a:stretch>
            <a:fillRect/>
          </a:stretch>
        </p:blipFill>
        <p:spPr>
          <a:xfrm>
            <a:off x="5489261" y="4216478"/>
            <a:ext cx="1216339" cy="1216339"/>
          </a:xfrm>
          <a:prstGeom prst="rect">
            <a:avLst/>
          </a:prstGeom>
        </p:spPr>
      </p:pic>
    </p:spTree>
    <p:extLst>
      <p:ext uri="{BB962C8B-B14F-4D97-AF65-F5344CB8AC3E}">
        <p14:creationId xmlns:p14="http://schemas.microsoft.com/office/powerpoint/2010/main" val="66156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fontScale="90000"/>
          </a:bodyPr>
          <a:lstStyle/>
          <a:p>
            <a:r>
              <a:rPr lang="en-US" dirty="0"/>
              <a:t>Prepare for ACA Reporting: Why it Matters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11</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336799"/>
            <a:ext cx="10515600" cy="3840163"/>
          </a:xfrm>
        </p:spPr>
        <p:txBody>
          <a:bodyPr>
            <a:normAutofit/>
          </a:bodyPr>
          <a:lstStyle/>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Don’t leave all your updating for Q1 of 2023</a:t>
            </a: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Even small employers who are self-insured must complete and file Forms 1095-B and 1094-B</a:t>
            </a: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Small employers should also watch for control group issues</a:t>
            </a:r>
          </a:p>
          <a:p>
            <a:pPr marL="0" indent="0">
              <a:buNone/>
            </a:pPr>
            <a:endParaRPr lang="en-US" sz="4400" dirty="0"/>
          </a:p>
        </p:txBody>
      </p:sp>
    </p:spTree>
    <p:extLst>
      <p:ext uri="{BB962C8B-B14F-4D97-AF65-F5344CB8AC3E}">
        <p14:creationId xmlns:p14="http://schemas.microsoft.com/office/powerpoint/2010/main" val="56990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Prepare NOW for ACA Reporting</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12</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199" y="1776538"/>
            <a:ext cx="10515600" cy="3817585"/>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Evaluate Grandfathered Status of Group Health Plan</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Determine whether any plan changes threaten grandfathered status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If a change does, confirm new plans meet ACA requirements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If a change does not, provide a Notice of Grandfathered Status whenever a summary of plan benefits is provided to participants and beneficiaries</a:t>
            </a:r>
          </a:p>
        </p:txBody>
      </p:sp>
    </p:spTree>
    <p:extLst>
      <p:ext uri="{BB962C8B-B14F-4D97-AF65-F5344CB8AC3E}">
        <p14:creationId xmlns:p14="http://schemas.microsoft.com/office/powerpoint/2010/main" val="202816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Prepare NOW for ACA Reporting</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13</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199" y="1734904"/>
            <a:ext cx="10515600" cy="3828874"/>
          </a:xfrm>
        </p:spPr>
        <p:txBody>
          <a:bodyPr>
            <a:normAutofit lnSpcReduction="10000"/>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Review Plan Documents</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Make sure waiting periods do not exceed 90 days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Confirm no annual dollar limits apply to coverage of essential health benefits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Verify no pre-existing conditions exclusions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Make sure an employer payment plan is NOT in place</a:t>
            </a:r>
          </a:p>
        </p:txBody>
      </p:sp>
    </p:spTree>
    <p:extLst>
      <p:ext uri="{BB962C8B-B14F-4D97-AF65-F5344CB8AC3E}">
        <p14:creationId xmlns:p14="http://schemas.microsoft.com/office/powerpoint/2010/main" val="417028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Prepare NOW for ACA Reporting</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14</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199" y="1836038"/>
            <a:ext cx="10515600" cy="3885319"/>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Analyze any Tax-Favored Arrangements</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HRAs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FSAs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Cafeteria Plans</a:t>
            </a:r>
          </a:p>
        </p:txBody>
      </p:sp>
    </p:spTree>
    <p:extLst>
      <p:ext uri="{BB962C8B-B14F-4D97-AF65-F5344CB8AC3E}">
        <p14:creationId xmlns:p14="http://schemas.microsoft.com/office/powerpoint/2010/main" val="8567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Prepare NOW for ACA Reporting</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15</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199" y="1813460"/>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Provide Required Notices to Employees and Dependents</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Health Insurance Exchange Notice</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Summary of Benefits and Coverage and Notice of Plan Changes</a:t>
            </a:r>
          </a:p>
        </p:txBody>
      </p:sp>
    </p:spTree>
    <p:extLst>
      <p:ext uri="{BB962C8B-B14F-4D97-AF65-F5344CB8AC3E}">
        <p14:creationId xmlns:p14="http://schemas.microsoft.com/office/powerpoint/2010/main" val="315608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Prepare NOW for ACA Reporting</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16</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1813460"/>
            <a:ext cx="10515600" cy="3930474"/>
          </a:xfrm>
        </p:spPr>
        <p:txBody>
          <a:bodyPr>
            <a:normAutofit fontScale="85000" lnSpcReduction="20000"/>
          </a:bodyPr>
          <a:lstStyle/>
          <a:p>
            <a:pPr marL="0" indent="0">
              <a:buNone/>
            </a:pPr>
            <a:r>
              <a:rPr lang="en-US" sz="2600" b="1" dirty="0">
                <a:solidFill>
                  <a:srgbClr val="154367"/>
                </a:solidFill>
                <a:latin typeface="Verdana" panose="020B0604030504040204" pitchFamily="34" charset="0"/>
                <a:ea typeface="Verdana" panose="020B0604030504040204" pitchFamily="34" charset="0"/>
                <a:cs typeface="Verdana" panose="020B0604030504040204" pitchFamily="34" charset="0"/>
              </a:rPr>
              <a:t>Comply with “Pay or Play” Responsibilities </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Determine ALE status for the upcoming calendar year</a:t>
            </a:r>
          </a:p>
          <a:p>
            <a:endParaRPr lang="en-US" sz="19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Determine whether group health plan coverage will be offered to all FT and FTE employees </a:t>
            </a:r>
          </a:p>
          <a:p>
            <a:endParaRPr lang="en-US" sz="19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Review the cost of your coverage to ensure affordability</a:t>
            </a:r>
          </a:p>
          <a:p>
            <a:endParaRPr lang="en-US" sz="19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Does your plan provide minimum value?</a:t>
            </a:r>
          </a:p>
          <a:p>
            <a:endParaRPr lang="en-US" sz="19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Determine if a penalty may apply</a:t>
            </a:r>
          </a:p>
        </p:txBody>
      </p:sp>
    </p:spTree>
    <p:extLst>
      <p:ext uri="{BB962C8B-B14F-4D97-AF65-F5344CB8AC3E}">
        <p14:creationId xmlns:p14="http://schemas.microsoft.com/office/powerpoint/2010/main" val="58762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17</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674881" y="2264171"/>
            <a:ext cx="6842235" cy="1569660"/>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Remote Worker Updates</a:t>
            </a:r>
          </a:p>
        </p:txBody>
      </p:sp>
      <p:pic>
        <p:nvPicPr>
          <p:cNvPr id="7" name="Picture 6">
            <a:extLst>
              <a:ext uri="{FF2B5EF4-FFF2-40B4-BE49-F238E27FC236}">
                <a16:creationId xmlns:a16="http://schemas.microsoft.com/office/drawing/2014/main" id="{58DC269E-E250-CFD0-51C0-E99138C42C25}"/>
              </a:ext>
            </a:extLst>
          </p:cNvPr>
          <p:cNvPicPr>
            <a:picLocks noChangeAspect="1"/>
          </p:cNvPicPr>
          <p:nvPr/>
        </p:nvPicPr>
        <p:blipFill>
          <a:blip r:embed="rId2"/>
          <a:stretch>
            <a:fillRect/>
          </a:stretch>
        </p:blipFill>
        <p:spPr>
          <a:xfrm>
            <a:off x="5496515" y="4228815"/>
            <a:ext cx="1198969" cy="1198969"/>
          </a:xfrm>
          <a:prstGeom prst="rect">
            <a:avLst/>
          </a:prstGeom>
        </p:spPr>
      </p:pic>
    </p:spTree>
    <p:extLst>
      <p:ext uri="{BB962C8B-B14F-4D97-AF65-F5344CB8AC3E}">
        <p14:creationId xmlns:p14="http://schemas.microsoft.com/office/powerpoint/2010/main" val="328864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Remote Worker Agreement</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18</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All remote and hybrid workers should sign an agreement that clearly states your policies, rules, and expectations</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Every worker who works offsite, even for part of a day, should be given the same policy and sign the same agreement</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Agreement should provide for expectations on required time onsite, equipment and supplies, insurance, data security, safety, and dependent care</a:t>
            </a:r>
          </a:p>
        </p:txBody>
      </p:sp>
    </p:spTree>
    <p:extLst>
      <p:ext uri="{BB962C8B-B14F-4D97-AF65-F5344CB8AC3E}">
        <p14:creationId xmlns:p14="http://schemas.microsoft.com/office/powerpoint/2010/main" val="428040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Applicable Employment Laws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19</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The employment laws that apply to a remote employee are the laws of the state where the employee performs the work</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This includes human rights/discrimination, paid sick leave, paid family and medical leave, final pay laws, and many others</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Employee handbooks must have state supplements for every state in which you have workers to ensure that remote employees receive all legally required notices and are made aware of all employment laws that apply to them by state</a:t>
            </a:r>
          </a:p>
        </p:txBody>
      </p:sp>
    </p:spTree>
    <p:extLst>
      <p:ext uri="{BB962C8B-B14F-4D97-AF65-F5344CB8AC3E}">
        <p14:creationId xmlns:p14="http://schemas.microsoft.com/office/powerpoint/2010/main" val="101755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4177-D0AB-A09C-1132-38CCAEDF68F5}"/>
              </a:ext>
            </a:extLst>
          </p:cNvPr>
          <p:cNvSpPr>
            <a:spLocks noGrp="1"/>
          </p:cNvSpPr>
          <p:nvPr>
            <p:ph type="ctrTitle"/>
          </p:nvPr>
        </p:nvSpPr>
        <p:spPr>
          <a:xfrm>
            <a:off x="3537476" y="30295"/>
            <a:ext cx="5117047" cy="1689999"/>
          </a:xfrm>
        </p:spPr>
        <p:txBody>
          <a:bodyPr>
            <a:normAutofit/>
          </a:bodyPr>
          <a:lstStyle/>
          <a:p>
            <a:r>
              <a:rPr lang="en-US" sz="4800" dirty="0"/>
              <a:t>Presented by:</a:t>
            </a:r>
          </a:p>
        </p:txBody>
      </p:sp>
      <p:sp>
        <p:nvSpPr>
          <p:cNvPr id="3" name="Footer Placeholder 2">
            <a:extLst>
              <a:ext uri="{FF2B5EF4-FFF2-40B4-BE49-F238E27FC236}">
                <a16:creationId xmlns:a16="http://schemas.microsoft.com/office/drawing/2014/main" id="{76D5CBAD-AF50-CC77-C6FD-6E3DED0E4782}"/>
              </a:ext>
            </a:extLst>
          </p:cNvPr>
          <p:cNvSpPr>
            <a:spLocks noGrp="1"/>
          </p:cNvSpPr>
          <p:nvPr>
            <p:ph type="ftr" sz="quarter" idx="10"/>
          </p:nvPr>
        </p:nvSpPr>
        <p:spPr/>
        <p:txBody>
          <a:bodyPr/>
          <a:lstStyle/>
          <a:p>
            <a:r>
              <a:rPr lang="id-ID"/>
              <a:t>Copyright © 2022 Arcoro. All rights reserved. - Private and Confidential. - Not for Distribution.</a:t>
            </a:r>
          </a:p>
        </p:txBody>
      </p:sp>
      <p:sp>
        <p:nvSpPr>
          <p:cNvPr id="4" name="Slide Number Placeholder 3">
            <a:extLst>
              <a:ext uri="{FF2B5EF4-FFF2-40B4-BE49-F238E27FC236}">
                <a16:creationId xmlns:a16="http://schemas.microsoft.com/office/drawing/2014/main" id="{0787B821-4104-8813-BF75-4D477A43D84A}"/>
              </a:ext>
            </a:extLst>
          </p:cNvPr>
          <p:cNvSpPr>
            <a:spLocks noGrp="1"/>
          </p:cNvSpPr>
          <p:nvPr>
            <p:ph type="sldNum" sz="quarter" idx="11"/>
          </p:nvPr>
        </p:nvSpPr>
        <p:spPr/>
        <p:txBody>
          <a:bodyPr/>
          <a:lstStyle/>
          <a:p>
            <a:fld id="{1BD396B5-B809-8740-B6F1-A9DA092D3E55}" type="slidenum">
              <a:rPr lang="en-US"/>
              <a:pPr/>
              <a:t>2</a:t>
            </a:fld>
            <a:endParaRPr lang="en-US" dirty="0"/>
          </a:p>
        </p:txBody>
      </p:sp>
      <p:sp>
        <p:nvSpPr>
          <p:cNvPr id="6" name="TextBox 5">
            <a:extLst>
              <a:ext uri="{FF2B5EF4-FFF2-40B4-BE49-F238E27FC236}">
                <a16:creationId xmlns:a16="http://schemas.microsoft.com/office/drawing/2014/main" id="{C377FE7D-5AED-1900-6B04-74F6D4C807E4}"/>
              </a:ext>
            </a:extLst>
          </p:cNvPr>
          <p:cNvSpPr txBox="1"/>
          <p:nvPr/>
        </p:nvSpPr>
        <p:spPr>
          <a:xfrm>
            <a:off x="836431" y="4894457"/>
            <a:ext cx="3845978" cy="923330"/>
          </a:xfrm>
          <a:prstGeom prst="rect">
            <a:avLst/>
          </a:prstGeom>
          <a:noFill/>
        </p:spPr>
        <p:txBody>
          <a:bodyPr wrap="square" rtlCol="0">
            <a:spAutoFit/>
          </a:bodyPr>
          <a:lstStyle/>
          <a:p>
            <a:pPr algn="ctr"/>
            <a:r>
              <a:rPr lang="en-US" dirty="0">
                <a:solidFill>
                  <a:srgbClr val="154367"/>
                </a:solidFill>
              </a:rPr>
              <a:t>Mikel Johnson</a:t>
            </a:r>
          </a:p>
          <a:p>
            <a:pPr algn="ctr"/>
            <a:r>
              <a:rPr lang="en-US" dirty="0">
                <a:solidFill>
                  <a:srgbClr val="6DA34D"/>
                </a:solidFill>
              </a:rPr>
              <a:t>Senior Counsel</a:t>
            </a:r>
          </a:p>
          <a:p>
            <a:pPr algn="ctr"/>
            <a:r>
              <a:rPr lang="en-US" dirty="0">
                <a:solidFill>
                  <a:srgbClr val="154367"/>
                </a:solidFill>
              </a:rPr>
              <a:t>myHRcounsel</a:t>
            </a:r>
          </a:p>
        </p:txBody>
      </p:sp>
      <p:pic>
        <p:nvPicPr>
          <p:cNvPr id="8" name="Picture 7" descr="A person in a suit and tie&#10;&#10;Description automatically generated with medium confidence">
            <a:extLst>
              <a:ext uri="{FF2B5EF4-FFF2-40B4-BE49-F238E27FC236}">
                <a16:creationId xmlns:a16="http://schemas.microsoft.com/office/drawing/2014/main" id="{744E618F-6025-4BFC-3B77-A8DA1ECF8AB3}"/>
              </a:ext>
            </a:extLst>
          </p:cNvPr>
          <p:cNvPicPr>
            <a:picLocks noChangeAspect="1"/>
          </p:cNvPicPr>
          <p:nvPr/>
        </p:nvPicPr>
        <p:blipFill>
          <a:blip r:embed="rId2"/>
          <a:stretch>
            <a:fillRect/>
          </a:stretch>
        </p:blipFill>
        <p:spPr>
          <a:xfrm>
            <a:off x="8082358" y="2733132"/>
            <a:ext cx="1847088" cy="1847088"/>
          </a:xfrm>
          <a:prstGeom prst="rect">
            <a:avLst/>
          </a:prstGeom>
        </p:spPr>
      </p:pic>
      <p:sp>
        <p:nvSpPr>
          <p:cNvPr id="9" name="TextBox 8">
            <a:extLst>
              <a:ext uri="{FF2B5EF4-FFF2-40B4-BE49-F238E27FC236}">
                <a16:creationId xmlns:a16="http://schemas.microsoft.com/office/drawing/2014/main" id="{50842FF7-FAD1-3CB9-D295-5BE317C47578}"/>
              </a:ext>
            </a:extLst>
          </p:cNvPr>
          <p:cNvSpPr txBox="1"/>
          <p:nvPr/>
        </p:nvSpPr>
        <p:spPr>
          <a:xfrm>
            <a:off x="7082913" y="4894457"/>
            <a:ext cx="3845978" cy="923330"/>
          </a:xfrm>
          <a:prstGeom prst="rect">
            <a:avLst/>
          </a:prstGeom>
          <a:noFill/>
        </p:spPr>
        <p:txBody>
          <a:bodyPr wrap="square" rtlCol="0">
            <a:spAutoFit/>
          </a:bodyPr>
          <a:lstStyle/>
          <a:p>
            <a:pPr algn="ctr"/>
            <a:r>
              <a:rPr lang="en-US" dirty="0">
                <a:solidFill>
                  <a:srgbClr val="154367"/>
                </a:solidFill>
              </a:rPr>
              <a:t>Andrew Nielsen</a:t>
            </a:r>
          </a:p>
          <a:p>
            <a:pPr algn="ctr"/>
            <a:r>
              <a:rPr lang="en-US" dirty="0">
                <a:solidFill>
                  <a:srgbClr val="6DA34D"/>
                </a:solidFill>
              </a:rPr>
              <a:t>General Counsel</a:t>
            </a:r>
          </a:p>
          <a:p>
            <a:pPr algn="ctr"/>
            <a:r>
              <a:rPr lang="en-US" dirty="0">
                <a:solidFill>
                  <a:srgbClr val="154367"/>
                </a:solidFill>
              </a:rPr>
              <a:t>myHRcounsel</a:t>
            </a:r>
          </a:p>
        </p:txBody>
      </p:sp>
      <p:pic>
        <p:nvPicPr>
          <p:cNvPr id="10" name="Picture 9" descr="A person in a suit smiling&#10;&#10;Description automatically generated with medium confidence">
            <a:extLst>
              <a:ext uri="{FF2B5EF4-FFF2-40B4-BE49-F238E27FC236}">
                <a16:creationId xmlns:a16="http://schemas.microsoft.com/office/drawing/2014/main" id="{02F9294E-2701-E176-42F0-1638006BF2F2}"/>
              </a:ext>
            </a:extLst>
          </p:cNvPr>
          <p:cNvPicPr>
            <a:picLocks noChangeAspect="1"/>
          </p:cNvPicPr>
          <p:nvPr/>
        </p:nvPicPr>
        <p:blipFill>
          <a:blip r:embed="rId3"/>
          <a:stretch>
            <a:fillRect/>
          </a:stretch>
        </p:blipFill>
        <p:spPr>
          <a:xfrm>
            <a:off x="1856096" y="2733133"/>
            <a:ext cx="2253548" cy="1847088"/>
          </a:xfrm>
          <a:prstGeom prst="rect">
            <a:avLst/>
          </a:prstGeom>
        </p:spPr>
      </p:pic>
    </p:spTree>
    <p:extLst>
      <p:ext uri="{BB962C8B-B14F-4D97-AF65-F5344CB8AC3E}">
        <p14:creationId xmlns:p14="http://schemas.microsoft.com/office/powerpoint/2010/main" val="97505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Other Remote Work Concerns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20</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Taxation Issues: where state income tax is withheld can vary based on state law</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Registering to Do Business: different states have different thresholds for requiring a company to register to business in the state based on remote workers in the state</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Unemployment: SUTA must be paid to the state in which the employee performs the work</a:t>
            </a:r>
          </a:p>
        </p:txBody>
      </p:sp>
    </p:spTree>
    <p:extLst>
      <p:ext uri="{BB962C8B-B14F-4D97-AF65-F5344CB8AC3E}">
        <p14:creationId xmlns:p14="http://schemas.microsoft.com/office/powerpoint/2010/main" val="239106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2023 Remote Work Checkup</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21</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Do all of your employees who work offsite have a remote work agreement?  Do you have one uniform set of policies that apply to all employees who work offsite?</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Are you aware of all the state employment laws and your obligations under the laws in all of the states in which you have remote workers?  Have they been given state handbook supplements?</a:t>
            </a:r>
          </a:p>
          <a:p>
            <a:endParaRPr lang="en-US"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Are you set up correctly for licensing, tax, and insurance issues?</a:t>
            </a:r>
          </a:p>
        </p:txBody>
      </p:sp>
    </p:spTree>
    <p:extLst>
      <p:ext uri="{BB962C8B-B14F-4D97-AF65-F5344CB8AC3E}">
        <p14:creationId xmlns:p14="http://schemas.microsoft.com/office/powerpoint/2010/main" val="383559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22</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674881" y="2264171"/>
            <a:ext cx="6842235" cy="830997"/>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Critical Law Changes</a:t>
            </a:r>
          </a:p>
        </p:txBody>
      </p:sp>
      <p:pic>
        <p:nvPicPr>
          <p:cNvPr id="6" name="Picture 5">
            <a:extLst>
              <a:ext uri="{FF2B5EF4-FFF2-40B4-BE49-F238E27FC236}">
                <a16:creationId xmlns:a16="http://schemas.microsoft.com/office/drawing/2014/main" id="{BCA2ED89-9230-CF75-3FFD-6BDC1F29FA23}"/>
              </a:ext>
            </a:extLst>
          </p:cNvPr>
          <p:cNvPicPr>
            <a:picLocks noChangeAspect="1"/>
          </p:cNvPicPr>
          <p:nvPr/>
        </p:nvPicPr>
        <p:blipFill>
          <a:blip r:embed="rId2"/>
          <a:stretch>
            <a:fillRect/>
          </a:stretch>
        </p:blipFill>
        <p:spPr>
          <a:xfrm>
            <a:off x="5527744" y="3942061"/>
            <a:ext cx="1136512" cy="1309877"/>
          </a:xfrm>
          <a:prstGeom prst="rect">
            <a:avLst/>
          </a:prstGeom>
        </p:spPr>
      </p:pic>
    </p:spTree>
    <p:extLst>
      <p:ext uri="{BB962C8B-B14F-4D97-AF65-F5344CB8AC3E}">
        <p14:creationId xmlns:p14="http://schemas.microsoft.com/office/powerpoint/2010/main" val="189617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Speak Out Act</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800" b="0" i="0" u="none" strike="noStrike" kern="1200" cap="none" spc="0" normalizeH="0" baseline="0" noProof="0">
                <a:ln>
                  <a:noFill/>
                </a:ln>
                <a:solidFill>
                  <a:srgbClr val="FFFFFF">
                    <a:lumMod val="50000"/>
                  </a:srgbClr>
                </a:solidFill>
                <a:effectLst/>
                <a:uLnTx/>
                <a:uFillTx/>
                <a:latin typeface="Calibri" panose="020F0502020204030204"/>
                <a:ea typeface="+mn-ea"/>
                <a:cs typeface="+mn-cs"/>
              </a:rPr>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396B5-B809-8740-B6F1-A9DA092D3E55}" type="slidenum">
              <a:rPr kumimoji="0" lang="en-US" sz="800" b="0" i="0" u="none" strike="noStrike" kern="1200" cap="none" spc="0" normalizeH="0" baseline="0" noProof="0">
                <a:ln>
                  <a:noFill/>
                </a:ln>
                <a:solidFill>
                  <a:srgbClr val="FFFFFF">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FFFFFF">
                  <a:lumMod val="50000"/>
                </a:srgbClr>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1463763"/>
            <a:ext cx="10515600" cy="3930474"/>
          </a:xfrm>
        </p:spPr>
        <p:txBody>
          <a:bodyPr>
            <a:normAutofit/>
          </a:bodyPr>
          <a:lstStyle/>
          <a:p>
            <a:pPr algn="ctr">
              <a:lnSpc>
                <a:spcPts val="2333"/>
              </a:lnSpc>
            </a:pPr>
            <a:endParaRPr lang="en-US" dirty="0">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New Federal law</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Prohibits use of non-disclosure and non-disparagement clauses related to allegations of sexual assault and/or sexual harassment and that are entered into “before the dispute arises.”</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Employers likely can continue to include enforceable non-disclosure and non-disparagement clauses in agreements resolving allegations of sexual harassment</a:t>
            </a:r>
          </a:p>
        </p:txBody>
      </p:sp>
    </p:spTree>
    <p:extLst>
      <p:ext uri="{BB962C8B-B14F-4D97-AF65-F5344CB8AC3E}">
        <p14:creationId xmlns:p14="http://schemas.microsoft.com/office/powerpoint/2010/main" val="299078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CA’s CCPA becomes the CPRA</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24</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The California Consumer Privacy Act (CCPA) gave consumers:</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ü"/>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right to know how their personal info was collected, used, and shared</a:t>
            </a:r>
          </a:p>
          <a:p>
            <a:pPr marL="457200" indent="-457200">
              <a:buFont typeface="Wingdings" panose="05000000000000000000" pitchFamily="2" charset="2"/>
              <a:buChar char="ü"/>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right to delete personal information</a:t>
            </a:r>
          </a:p>
          <a:p>
            <a:pPr marL="457200" indent="-457200">
              <a:buFont typeface="Wingdings" panose="05000000000000000000" pitchFamily="2" charset="2"/>
              <a:buChar char="ü"/>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right to opt out of sale of personal information</a:t>
            </a:r>
          </a:p>
          <a:p>
            <a:pPr marL="457200" indent="-457200">
              <a:buFont typeface="Wingdings" panose="05000000000000000000" pitchFamily="2" charset="2"/>
              <a:buChar char="ü"/>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right to nondiscrimination for exercising CCPA rights</a:t>
            </a:r>
          </a:p>
          <a:p>
            <a:pPr marL="0" indent="0">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Employees and applicants were not considered “consumers”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498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CA’s CCPA becomes the CPRA</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25</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B4D7C"/>
                </a:solidFill>
                <a:latin typeface="Verdana" panose="020B0604030504040204" pitchFamily="34" charset="0"/>
                <a:ea typeface="Verdana" panose="020B0604030504040204" pitchFamily="34" charset="0"/>
                <a:cs typeface="Verdana" panose="020B0604030504040204" pitchFamily="34" charset="0"/>
              </a:rPr>
              <a:t>The California Privacy Rights Act (eff. 1/1/23) removes that employee carveout.  If you are covered by CPRA and collect personal info from employees or applicants you must:</a:t>
            </a:r>
          </a:p>
          <a:p>
            <a:pPr marL="0" indent="0">
              <a:buNone/>
            </a:pPr>
            <a:endParaRPr lang="en-US" b="1"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ü"/>
            </a:pPr>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Provide a notice at the time of collection of information explaining the employee or applicant’s rights under CPRA</a:t>
            </a:r>
          </a:p>
          <a:p>
            <a:pPr marL="457200" indent="-457200">
              <a:buFont typeface="Wingdings" panose="05000000000000000000" pitchFamily="2" charset="2"/>
              <a:buChar char="ü"/>
            </a:pPr>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Allow applicants, employees, and former applicants and employees to obtain, delete, or correct their data upon request</a:t>
            </a:r>
          </a:p>
          <a:p>
            <a:pPr marL="457200" indent="-457200">
              <a:buFont typeface="Wingdings" panose="05000000000000000000" pitchFamily="2" charset="2"/>
              <a:buChar char="ü"/>
            </a:pPr>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Allow requests to prevent sharing and other rights under CPRA</a:t>
            </a:r>
          </a:p>
          <a:p>
            <a:pPr marL="457200" indent="-457200">
              <a:buFont typeface="Wingdings" panose="05000000000000000000" pitchFamily="2" charset="2"/>
              <a:buChar char="ü"/>
            </a:pPr>
            <a:r>
              <a:rPr lang="en-US" dirty="0">
                <a:solidFill>
                  <a:srgbClr val="1B4D7C"/>
                </a:solidFill>
                <a:latin typeface="Verdana" panose="020B0604030504040204" pitchFamily="34" charset="0"/>
                <a:ea typeface="Verdana" panose="020B0604030504040204" pitchFamily="34" charset="0"/>
                <a:cs typeface="Verdana" panose="020B0604030504040204" pitchFamily="34" charset="0"/>
              </a:rPr>
              <a:t>Not discriminate against employees who exercise rights under CPRA</a:t>
            </a:r>
          </a:p>
        </p:txBody>
      </p:sp>
    </p:spTree>
    <p:extLst>
      <p:ext uri="{BB962C8B-B14F-4D97-AF65-F5344CB8AC3E}">
        <p14:creationId xmlns:p14="http://schemas.microsoft.com/office/powerpoint/2010/main" val="194924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Mandatory Bereavement Leave</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26</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199" y="1811601"/>
            <a:ext cx="10515600" cy="3930474"/>
          </a:xfrm>
        </p:spPr>
        <p:txBody>
          <a:bodyPr>
            <a:normAutofit lnSpcReduction="10000"/>
          </a:bodyPr>
          <a:lstStyle/>
          <a:p>
            <a:pPr algn="ctr">
              <a:lnSpc>
                <a:spcPts val="2333"/>
              </a:lnSpc>
            </a:pPr>
            <a:endParaRPr lang="en-US" dirty="0">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California implements law requiring mandatory five days’ job-protected unpaid leave for the loss of a child, parent, sibling, grandparent, grandchild, registered domestic partner or parent-in-law</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Illinois expands its mandatory bereavement leave law to require two weeks’ job-protected unpaid leave for the loss of a spouse, parent, domestic partner, sibling, grandparent, or stepparent</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Illinois also expands leave for pregnancy loss, failed adoptions or surrogacy agreements, unsuccessful fertility treatments, or other diagnoses or events negatively effecting pregnancy or fertility</a:t>
            </a:r>
          </a:p>
        </p:txBody>
      </p:sp>
    </p:spTree>
    <p:extLst>
      <p:ext uri="{BB962C8B-B14F-4D97-AF65-F5344CB8AC3E}">
        <p14:creationId xmlns:p14="http://schemas.microsoft.com/office/powerpoint/2010/main" val="282517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Paid Family and Medical Leave</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27</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720969" y="1463762"/>
            <a:ext cx="10515600" cy="5136329"/>
          </a:xfrm>
        </p:spPr>
        <p:txBody>
          <a:bodyPr>
            <a:noAutofit/>
          </a:bodyPr>
          <a:lstStyle/>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Colorado and Oregon become the ninth and tenth states to implement paid family leave programs</a:t>
            </a:r>
          </a:p>
          <a:p>
            <a:endParaRPr lang="en-US" sz="16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Employee and employer premiums begin to be collected on January 1, 2023</a:t>
            </a:r>
          </a:p>
          <a:p>
            <a:endParaRPr lang="en-US" sz="16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Employers in these states must be ready to:</a:t>
            </a:r>
          </a:p>
          <a:p>
            <a:pPr lvl="1"/>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Provide adequate notice to employees</a:t>
            </a:r>
          </a:p>
          <a:p>
            <a:pPr lvl="1"/>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Ensure payroll provider is prepared to comply</a:t>
            </a:r>
          </a:p>
          <a:p>
            <a:endParaRPr lang="en-US" sz="16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Benefits don’t start until 9/3/23 in OR and 1/1/24 in CO</a:t>
            </a:r>
          </a:p>
          <a:p>
            <a:pPr marL="0" indent="0">
              <a:buNone/>
            </a:pPr>
            <a:endParaRPr lang="en-US" sz="1600"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Maryland will be the eleventh state and start collecting in October 2023</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algn="ctr">
              <a:lnSpc>
                <a:spcPts val="2333"/>
              </a:lnSpc>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200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Salary Threshold Increase</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28</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720969" y="1831855"/>
            <a:ext cx="10515600" cy="3893684"/>
          </a:xfrm>
        </p:spPr>
        <p:txBody>
          <a:bodyPr>
            <a:noAutofit/>
          </a:bodyPr>
          <a:lstStyle/>
          <a:p>
            <a:pPr marL="304815" indent="-304815">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California, Colorado, and Washington increased the minimum salary an employee must be paid to be considered exempt from overtime as of 1/1/23</a:t>
            </a:r>
          </a:p>
          <a:p>
            <a:pPr marL="304815" indent="-304815">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304815" indent="-304815">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Federal DOL has proposed significant increase to federal salary threshold for exempt employees, from the current $684 per week to a possible projected $900-$1000 per week</a:t>
            </a:r>
          </a:p>
          <a:p>
            <a:pPr marL="304815" indent="-304815">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304815" indent="-304815">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Employers must prepare for pending DOL proposal by evaluating each exempt employee’s pay and determining whether it makes more sense to raise their salary or change them to a nonexempt employee</a:t>
            </a:r>
          </a:p>
        </p:txBody>
      </p:sp>
    </p:spTree>
    <p:extLst>
      <p:ext uri="{BB962C8B-B14F-4D97-AF65-F5344CB8AC3E}">
        <p14:creationId xmlns:p14="http://schemas.microsoft.com/office/powerpoint/2010/main" val="312978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Wage Transparency Laws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29</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630765" y="1312173"/>
            <a:ext cx="10515600" cy="4233653"/>
          </a:xfrm>
        </p:spPr>
        <p:txBody>
          <a:bodyPr>
            <a:noAutofit/>
          </a:bodyPr>
          <a:lstStyle/>
          <a:p>
            <a:pPr algn="ctr">
              <a:lnSpc>
                <a:spcPts val="2333"/>
              </a:lnSpc>
            </a:pPr>
            <a:endParaRPr lang="en-US" dirty="0">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California joins Colorado, New York City, and Jersey City with a true wage transparency law effective 1/1/23</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Employers must post salary range in all job postings and give current employees salary range upon request</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Unlike CO, CA’s law is silent on whether a salary range must be posted for any remote position that may be seen by a CA resident</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Rhode Island’s law that employers should provide salary range before discussing compensation effective 1/1/23</a:t>
            </a:r>
          </a:p>
          <a:p>
            <a:pPr marL="455953" lvl="1" indent="-304815">
              <a:buFont typeface="Arial" panose="020B0604020202020204" pitchFamily="34" charset="0"/>
              <a:buChar char="•"/>
            </a:pPr>
            <a:endPar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endParaRPr>
          </a:p>
          <a:p>
            <a:pPr marL="455953" lvl="1" indent="-304815">
              <a:buFont typeface="Arial" panose="020B0604020202020204" pitchFamily="34" charset="0"/>
              <a:buChar char="•"/>
            </a:pPr>
            <a:r>
              <a:rPr lang="en-US" sz="2200" dirty="0">
                <a:solidFill>
                  <a:srgbClr val="1B4D7C"/>
                </a:solidFill>
                <a:latin typeface="Verdana" panose="020B0604030504040204" pitchFamily="34" charset="0"/>
                <a:ea typeface="Verdana" panose="020B0604030504040204" pitchFamily="34" charset="0"/>
                <a:cs typeface="Verdana" panose="020B0604030504040204" pitchFamily="34" charset="0"/>
              </a:rPr>
              <a:t>CT, MD, NV, WA have similar but less restrictive laws</a:t>
            </a:r>
          </a:p>
        </p:txBody>
      </p:sp>
    </p:spTree>
    <p:extLst>
      <p:ext uri="{BB962C8B-B14F-4D97-AF65-F5344CB8AC3E}">
        <p14:creationId xmlns:p14="http://schemas.microsoft.com/office/powerpoint/2010/main" val="6073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p:txBody>
          <a:bodyPr/>
          <a:lstStyle/>
          <a:p>
            <a:r>
              <a:rPr lang="en-US" dirty="0"/>
              <a:t>Today’s Agenda</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1825625"/>
            <a:ext cx="10515600" cy="4351338"/>
          </a:xfrm>
        </p:spPr>
        <p:txBody>
          <a:bodyPr>
            <a:normAutofit/>
          </a:bodyPr>
          <a:lstStyle/>
          <a:p>
            <a:pPr marL="742950" indent="-742950">
              <a:buFont typeface="+mj-lt"/>
              <a:buAutoNum type="arabicPeriod"/>
            </a:pPr>
            <a:r>
              <a:rPr lang="en-US" sz="4000" dirty="0"/>
              <a:t>Introduction</a:t>
            </a:r>
          </a:p>
          <a:p>
            <a:pPr marL="742950" indent="-742950">
              <a:buFont typeface="+mj-lt"/>
              <a:buAutoNum type="arabicPeriod"/>
            </a:pPr>
            <a:r>
              <a:rPr lang="en-US" sz="4000" dirty="0"/>
              <a:t>Employee Retention Tax Credit</a:t>
            </a:r>
          </a:p>
          <a:p>
            <a:pPr marL="742950" indent="-742950">
              <a:buFont typeface="+mj-lt"/>
              <a:buAutoNum type="arabicPeriod"/>
            </a:pPr>
            <a:r>
              <a:rPr lang="en-US" sz="4000" dirty="0"/>
              <a:t>Remote Work</a:t>
            </a:r>
          </a:p>
          <a:p>
            <a:pPr marL="742950" indent="-742950">
              <a:buFont typeface="+mj-lt"/>
              <a:buAutoNum type="arabicPeriod"/>
            </a:pPr>
            <a:r>
              <a:rPr lang="en-US" sz="4000" dirty="0"/>
              <a:t>Critical Law Changes</a:t>
            </a:r>
          </a:p>
          <a:p>
            <a:pPr marL="742950" indent="-742950">
              <a:buFont typeface="+mj-lt"/>
              <a:buAutoNum type="arabicPeriod"/>
            </a:pPr>
            <a:r>
              <a:rPr lang="en-US" sz="4000" dirty="0"/>
              <a:t>Employee Handbooks</a:t>
            </a:r>
          </a:p>
          <a:p>
            <a:pPr marL="742950" indent="-742950">
              <a:buFont typeface="+mj-lt"/>
              <a:buAutoNum type="arabicPeriod"/>
            </a:pPr>
            <a:endParaRPr lang="en-US" sz="4000" dirty="0"/>
          </a:p>
        </p:txBody>
      </p:sp>
    </p:spTree>
    <p:extLst>
      <p:ext uri="{BB962C8B-B14F-4D97-AF65-F5344CB8AC3E}">
        <p14:creationId xmlns:p14="http://schemas.microsoft.com/office/powerpoint/2010/main" val="254724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30</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674881" y="2264171"/>
            <a:ext cx="6842235" cy="1569660"/>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Employee Handbook Reviews</a:t>
            </a:r>
          </a:p>
        </p:txBody>
      </p:sp>
      <p:pic>
        <p:nvPicPr>
          <p:cNvPr id="5" name="Picture 4">
            <a:extLst>
              <a:ext uri="{FF2B5EF4-FFF2-40B4-BE49-F238E27FC236}">
                <a16:creationId xmlns:a16="http://schemas.microsoft.com/office/drawing/2014/main" id="{C51E00AC-52D9-5432-EE8F-72300B09A6B2}"/>
              </a:ext>
            </a:extLst>
          </p:cNvPr>
          <p:cNvPicPr>
            <a:picLocks noChangeAspect="1"/>
          </p:cNvPicPr>
          <p:nvPr/>
        </p:nvPicPr>
        <p:blipFill>
          <a:blip r:embed="rId2"/>
          <a:stretch>
            <a:fillRect/>
          </a:stretch>
        </p:blipFill>
        <p:spPr>
          <a:xfrm>
            <a:off x="5327974" y="4270792"/>
            <a:ext cx="1202378" cy="1262499"/>
          </a:xfrm>
          <a:prstGeom prst="rect">
            <a:avLst/>
          </a:prstGeom>
        </p:spPr>
      </p:pic>
    </p:spTree>
    <p:extLst>
      <p:ext uri="{BB962C8B-B14F-4D97-AF65-F5344CB8AC3E}">
        <p14:creationId xmlns:p14="http://schemas.microsoft.com/office/powerpoint/2010/main" val="3230236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1016727" cy="665363"/>
          </a:xfrm>
        </p:spPr>
        <p:txBody>
          <a:bodyPr>
            <a:normAutofit fontScale="90000"/>
          </a:bodyPr>
          <a:lstStyle/>
          <a:p>
            <a:r>
              <a:rPr lang="en-US" dirty="0"/>
              <a:t>Employee Handbook Reviews: Why it Matters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31</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State and local laws are changing all the time – outdated handbooks can be a recipe for disaster</a:t>
            </a: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A legally updated employee handbook is your #1 defense against claims</a:t>
            </a: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Remember to avoid the top 10 most critical employee handbook errors</a:t>
            </a:r>
          </a:p>
        </p:txBody>
      </p:sp>
    </p:spTree>
    <p:extLst>
      <p:ext uri="{BB962C8B-B14F-4D97-AF65-F5344CB8AC3E}">
        <p14:creationId xmlns:p14="http://schemas.microsoft.com/office/powerpoint/2010/main" val="167148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Reviews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32</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#1:</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Duplicating an employee handbook found on Google or from a public entity that doesn’t cover the cities and states where your employees work and lacks critical pieces or includes things that don’t apply</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#2:</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Missing protected classes</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8939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Reviews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33</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#3:</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Throwing in everything you can think of </a:t>
            </a:r>
            <a:r>
              <a:rPr lang="en-US" i="1" dirty="0">
                <a:solidFill>
                  <a:srgbClr val="154367"/>
                </a:solidFill>
                <a:latin typeface="Verdana" panose="020B0604030504040204" pitchFamily="34" charset="0"/>
                <a:ea typeface="Verdana" panose="020B0604030504040204" pitchFamily="34" charset="0"/>
                <a:cs typeface="Verdana" panose="020B0604030504040204" pitchFamily="34" charset="0"/>
              </a:rPr>
              <a:t>including </a:t>
            </a: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kitchen sink</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#4:</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Assuming that the National Labor Relations Act doesn’t apply to your company because you are not a union shop</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058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Reviews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34</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#5:</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Forgetting to include an at-will employee disclaimer</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#6:</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Thinking your short and sweet anti-harassment policy is good enough</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8382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Reviews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35</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#7:</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Having a progressive discipline policy</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#8:</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Thinking your short and sweet anti-harassment policy is good enough</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896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Reviews</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36</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#9:</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Forgetting that some types of leave policies such as FMLA are REQUIRED to be in the employee handbook</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Mistake #10:</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Not stating definitively what happens to accrued, but unused PTO/vacation upon separation</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5976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056DC7-510C-781F-7160-62FB3FD22219}"/>
              </a:ext>
            </a:extLst>
          </p:cNvPr>
          <p:cNvSpPr>
            <a:spLocks noGrp="1"/>
          </p:cNvSpPr>
          <p:nvPr>
            <p:ph type="title"/>
          </p:nvPr>
        </p:nvSpPr>
        <p:spPr>
          <a:xfrm>
            <a:off x="838199" y="394164"/>
            <a:ext cx="10100733" cy="665363"/>
          </a:xfrm>
        </p:spPr>
        <p:txBody>
          <a:bodyPr>
            <a:normAutofit/>
          </a:bodyPr>
          <a:lstStyle/>
          <a:p>
            <a:r>
              <a:rPr lang="en-US" dirty="0"/>
              <a:t>Employee Handbook- Next Step?</a:t>
            </a:r>
          </a:p>
        </p:txBody>
      </p:sp>
      <p:sp>
        <p:nvSpPr>
          <p:cNvPr id="6" name="Footer Placeholder 5">
            <a:extLst>
              <a:ext uri="{FF2B5EF4-FFF2-40B4-BE49-F238E27FC236}">
                <a16:creationId xmlns:a16="http://schemas.microsoft.com/office/drawing/2014/main" id="{0AFFD588-B02E-353F-B90A-CEFE9BF97BDA}"/>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7" name="Slide Number Placeholder 6">
            <a:extLst>
              <a:ext uri="{FF2B5EF4-FFF2-40B4-BE49-F238E27FC236}">
                <a16:creationId xmlns:a16="http://schemas.microsoft.com/office/drawing/2014/main" id="{25428EF2-65F8-8DA5-5F9A-67F6FC577435}"/>
              </a:ext>
            </a:extLst>
          </p:cNvPr>
          <p:cNvSpPr>
            <a:spLocks noGrp="1"/>
          </p:cNvSpPr>
          <p:nvPr>
            <p:ph type="sldNum" sz="quarter" idx="4"/>
          </p:nvPr>
        </p:nvSpPr>
        <p:spPr/>
        <p:txBody>
          <a:bodyPr/>
          <a:lstStyle/>
          <a:p>
            <a:fld id="{1BD396B5-B809-8740-B6F1-A9DA092D3E55}" type="slidenum">
              <a:rPr lang="en-US"/>
              <a:pPr/>
              <a:t>37</a:t>
            </a:fld>
            <a:endParaRPr lang="en-US" dirty="0"/>
          </a:p>
        </p:txBody>
      </p:sp>
      <p:sp>
        <p:nvSpPr>
          <p:cNvPr id="11" name="Content Placeholder 10">
            <a:extLst>
              <a:ext uri="{FF2B5EF4-FFF2-40B4-BE49-F238E27FC236}">
                <a16:creationId xmlns:a16="http://schemas.microsoft.com/office/drawing/2014/main" id="{92B1B224-F7E9-4B35-EB01-CCB690F1DE32}"/>
              </a:ext>
            </a:extLst>
          </p:cNvPr>
          <p:cNvSpPr>
            <a:spLocks noGrp="1"/>
          </p:cNvSpPr>
          <p:nvPr>
            <p:ph sz="half" idx="4294967295"/>
          </p:nvPr>
        </p:nvSpPr>
        <p:spPr>
          <a:xfrm>
            <a:off x="838200" y="2246489"/>
            <a:ext cx="10515600" cy="3930474"/>
          </a:xfrm>
        </p:spPr>
        <p:txBody>
          <a:bodyPr>
            <a:normAutofit/>
          </a:bodyPr>
          <a:lstStyle/>
          <a:p>
            <a:pPr marL="0" indent="0" algn="ctr">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Contact myHRcounsel</a:t>
            </a:r>
          </a:p>
          <a:p>
            <a:pPr marL="0" indent="0" algn="ctr">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 Our attorneys will ensure you protect your company </a:t>
            </a:r>
          </a:p>
          <a:p>
            <a:pPr marL="0" indent="0" algn="ctr">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with a legally updated employee handbook</a:t>
            </a:r>
          </a:p>
          <a:p>
            <a:pPr marL="0" indent="0">
              <a:buNone/>
            </a:pPr>
            <a:endParaRPr lang="en-US" b="1"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b="1" dirty="0">
                <a:solidFill>
                  <a:srgbClr val="154367"/>
                </a:solidFill>
                <a:latin typeface="Verdana" panose="020B0604030504040204" pitchFamily="34" charset="0"/>
                <a:ea typeface="Verdana" panose="020B0604030504040204" pitchFamily="34" charset="0"/>
                <a:cs typeface="Verdana" panose="020B0604030504040204" pitchFamily="34" charset="0"/>
              </a:rPr>
              <a:t>www.myHRcounsel/Arcoro.com</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7145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38</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674881" y="2264171"/>
            <a:ext cx="6842235" cy="830997"/>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Questions?</a:t>
            </a:r>
          </a:p>
        </p:txBody>
      </p:sp>
      <p:pic>
        <p:nvPicPr>
          <p:cNvPr id="5" name="Picture 4">
            <a:extLst>
              <a:ext uri="{FF2B5EF4-FFF2-40B4-BE49-F238E27FC236}">
                <a16:creationId xmlns:a16="http://schemas.microsoft.com/office/drawing/2014/main" id="{CC323CC1-30EB-80D3-4108-6E10D95922A0}"/>
              </a:ext>
            </a:extLst>
          </p:cNvPr>
          <p:cNvPicPr>
            <a:picLocks noChangeAspect="1"/>
          </p:cNvPicPr>
          <p:nvPr/>
        </p:nvPicPr>
        <p:blipFill>
          <a:blip r:embed="rId2"/>
          <a:stretch>
            <a:fillRect/>
          </a:stretch>
        </p:blipFill>
        <p:spPr>
          <a:xfrm>
            <a:off x="5392617" y="3762833"/>
            <a:ext cx="1193806" cy="1069774"/>
          </a:xfrm>
          <a:prstGeom prst="rect">
            <a:avLst/>
          </a:prstGeom>
        </p:spPr>
      </p:pic>
    </p:spTree>
    <p:extLst>
      <p:ext uri="{BB962C8B-B14F-4D97-AF65-F5344CB8AC3E}">
        <p14:creationId xmlns:p14="http://schemas.microsoft.com/office/powerpoint/2010/main" val="29175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39</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674881" y="1629469"/>
            <a:ext cx="6842235" cy="830997"/>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Thank You</a:t>
            </a:r>
          </a:p>
        </p:txBody>
      </p:sp>
      <p:pic>
        <p:nvPicPr>
          <p:cNvPr id="6" name="Picture 5">
            <a:extLst>
              <a:ext uri="{FF2B5EF4-FFF2-40B4-BE49-F238E27FC236}">
                <a16:creationId xmlns:a16="http://schemas.microsoft.com/office/drawing/2014/main" id="{87B7F712-8479-AC64-6219-36DB4EBC6E8B}"/>
              </a:ext>
            </a:extLst>
          </p:cNvPr>
          <p:cNvPicPr>
            <a:picLocks noChangeAspect="1"/>
          </p:cNvPicPr>
          <p:nvPr/>
        </p:nvPicPr>
        <p:blipFill>
          <a:blip r:embed="rId2"/>
          <a:stretch>
            <a:fillRect/>
          </a:stretch>
        </p:blipFill>
        <p:spPr>
          <a:xfrm>
            <a:off x="5626251" y="2720828"/>
            <a:ext cx="939493" cy="1176740"/>
          </a:xfrm>
          <a:prstGeom prst="rect">
            <a:avLst/>
          </a:prstGeom>
        </p:spPr>
      </p:pic>
      <p:sp>
        <p:nvSpPr>
          <p:cNvPr id="7" name="TextBox 6">
            <a:extLst>
              <a:ext uri="{FF2B5EF4-FFF2-40B4-BE49-F238E27FC236}">
                <a16:creationId xmlns:a16="http://schemas.microsoft.com/office/drawing/2014/main" id="{3AC6233F-9CA5-626C-265E-12648B05D0A4}"/>
              </a:ext>
            </a:extLst>
          </p:cNvPr>
          <p:cNvSpPr txBox="1"/>
          <p:nvPr/>
        </p:nvSpPr>
        <p:spPr>
          <a:xfrm>
            <a:off x="1478725" y="4229769"/>
            <a:ext cx="9234544" cy="830997"/>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myHRcounsel.com/Arcoro</a:t>
            </a:r>
          </a:p>
        </p:txBody>
      </p:sp>
    </p:spTree>
    <p:extLst>
      <p:ext uri="{BB962C8B-B14F-4D97-AF65-F5344CB8AC3E}">
        <p14:creationId xmlns:p14="http://schemas.microsoft.com/office/powerpoint/2010/main" val="197871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CD74E-40D3-1EC6-4353-8138CDEAAEB2}"/>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3" name="Slide Number Placeholder 2">
            <a:extLst>
              <a:ext uri="{FF2B5EF4-FFF2-40B4-BE49-F238E27FC236}">
                <a16:creationId xmlns:a16="http://schemas.microsoft.com/office/drawing/2014/main" id="{496F96D4-4EEA-C0FF-88AC-85FC9EDB5630}"/>
              </a:ext>
            </a:extLst>
          </p:cNvPr>
          <p:cNvSpPr>
            <a:spLocks noGrp="1"/>
          </p:cNvSpPr>
          <p:nvPr>
            <p:ph type="sldNum" sz="quarter" idx="4"/>
          </p:nvPr>
        </p:nvSpPr>
        <p:spPr/>
        <p:txBody>
          <a:bodyPr/>
          <a:lstStyle/>
          <a:p>
            <a:fld id="{1BD396B5-B809-8740-B6F1-A9DA092D3E55}" type="slidenum">
              <a:rPr lang="en-US"/>
              <a:pPr/>
              <a:t>4</a:t>
            </a:fld>
            <a:endParaRPr lang="en-US" dirty="0"/>
          </a:p>
        </p:txBody>
      </p:sp>
      <p:sp>
        <p:nvSpPr>
          <p:cNvPr id="4" name="TextBox 3">
            <a:extLst>
              <a:ext uri="{FF2B5EF4-FFF2-40B4-BE49-F238E27FC236}">
                <a16:creationId xmlns:a16="http://schemas.microsoft.com/office/drawing/2014/main" id="{8195E35E-EB6D-84DB-8586-CD71A3AB1F1F}"/>
              </a:ext>
            </a:extLst>
          </p:cNvPr>
          <p:cNvSpPr txBox="1"/>
          <p:nvPr/>
        </p:nvSpPr>
        <p:spPr>
          <a:xfrm>
            <a:off x="2758965" y="2322786"/>
            <a:ext cx="6674069" cy="1569660"/>
          </a:xfrm>
          <a:prstGeom prst="rect">
            <a:avLst/>
          </a:prstGeom>
          <a:noFill/>
        </p:spPr>
        <p:txBody>
          <a:bodyPr wrap="square" rtlCol="0">
            <a:spAutoFit/>
          </a:bodyPr>
          <a:lstStyle/>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Employee Retention </a:t>
            </a:r>
          </a:p>
          <a:p>
            <a:pPr algn="ctr"/>
            <a:r>
              <a:rPr lang="en-US" sz="4800" dirty="0">
                <a:solidFill>
                  <a:srgbClr val="154367"/>
                </a:solidFill>
                <a:latin typeface="Verdana" panose="020B0604030504040204" pitchFamily="34" charset="0"/>
                <a:ea typeface="Verdana" panose="020B0604030504040204" pitchFamily="34" charset="0"/>
                <a:cs typeface="Verdana" panose="020B0604030504040204" pitchFamily="34" charset="0"/>
              </a:rPr>
              <a:t>Tax Credit</a:t>
            </a:r>
          </a:p>
        </p:txBody>
      </p:sp>
      <p:pic>
        <p:nvPicPr>
          <p:cNvPr id="5" name="Picture 4">
            <a:extLst>
              <a:ext uri="{FF2B5EF4-FFF2-40B4-BE49-F238E27FC236}">
                <a16:creationId xmlns:a16="http://schemas.microsoft.com/office/drawing/2014/main" id="{9D043D35-74D4-697F-77E5-4A19CF0050ED}"/>
              </a:ext>
            </a:extLst>
          </p:cNvPr>
          <p:cNvPicPr>
            <a:picLocks noChangeAspect="1"/>
          </p:cNvPicPr>
          <p:nvPr/>
        </p:nvPicPr>
        <p:blipFill>
          <a:blip r:embed="rId2"/>
          <a:stretch>
            <a:fillRect/>
          </a:stretch>
        </p:blipFill>
        <p:spPr>
          <a:xfrm>
            <a:off x="5320326" y="4238862"/>
            <a:ext cx="1551347" cy="1270984"/>
          </a:xfrm>
          <a:prstGeom prst="rect">
            <a:avLst/>
          </a:prstGeom>
        </p:spPr>
      </p:pic>
    </p:spTree>
    <p:extLst>
      <p:ext uri="{BB962C8B-B14F-4D97-AF65-F5344CB8AC3E}">
        <p14:creationId xmlns:p14="http://schemas.microsoft.com/office/powerpoint/2010/main" val="182637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4F44-51B2-F445-13A6-7826072A1BD5}"/>
              </a:ext>
            </a:extLst>
          </p:cNvPr>
          <p:cNvSpPr>
            <a:spLocks noGrp="1"/>
          </p:cNvSpPr>
          <p:nvPr>
            <p:ph type="title"/>
          </p:nvPr>
        </p:nvSpPr>
        <p:spPr/>
        <p:txBody>
          <a:bodyPr>
            <a:normAutofit fontScale="90000"/>
          </a:bodyPr>
          <a:lstStyle/>
          <a:p>
            <a:r>
              <a:rPr lang="en-US" dirty="0"/>
              <a:t>Employee Retention Tax Credit- Time Running Out</a:t>
            </a:r>
          </a:p>
        </p:txBody>
      </p:sp>
      <p:sp>
        <p:nvSpPr>
          <p:cNvPr id="8" name="Content Placeholder 7">
            <a:extLst>
              <a:ext uri="{FF2B5EF4-FFF2-40B4-BE49-F238E27FC236}">
                <a16:creationId xmlns:a16="http://schemas.microsoft.com/office/drawing/2014/main" id="{CDDC00AB-C62E-C006-5A63-1870C1B5E813}"/>
              </a:ext>
            </a:extLst>
          </p:cNvPr>
          <p:cNvSpPr>
            <a:spLocks noGrp="1"/>
          </p:cNvSpPr>
          <p:nvPr>
            <p:ph sz="half" idx="2"/>
          </p:nvPr>
        </p:nvSpPr>
        <p:spPr>
          <a:xfrm>
            <a:off x="6096000" y="2376609"/>
            <a:ext cx="5181600" cy="2289175"/>
          </a:xfrm>
        </p:spPr>
        <p:txBody>
          <a:bodyPr/>
          <a:lstStyle/>
          <a:p>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The </a:t>
            </a:r>
            <a:r>
              <a:rPr lang="en-US" b="0" i="0" u="none" strike="noStrike" dirty="0">
                <a:solidFill>
                  <a:srgbClr val="154367"/>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Infrastructure Investment and Jobs Act</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 approved by the House on Nov. 5, 2021, accelerated the </a:t>
            </a:r>
            <a:r>
              <a:rPr lang="en-US" b="1"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end</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 of the credit retroactive to Oct. 1, 2021, rather than on Jan. 1, 2022</a:t>
            </a: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Footer Placeholder 3">
            <a:extLst>
              <a:ext uri="{FF2B5EF4-FFF2-40B4-BE49-F238E27FC236}">
                <a16:creationId xmlns:a16="http://schemas.microsoft.com/office/drawing/2014/main" id="{A8248D70-1294-F9E9-0FB5-F748BF501BF3}"/>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DC506D7A-0D6E-54F5-F80F-2DBCAEE72A19}"/>
              </a:ext>
            </a:extLst>
          </p:cNvPr>
          <p:cNvSpPr>
            <a:spLocks noGrp="1"/>
          </p:cNvSpPr>
          <p:nvPr>
            <p:ph type="sldNum" sz="quarter" idx="4"/>
          </p:nvPr>
        </p:nvSpPr>
        <p:spPr/>
        <p:txBody>
          <a:bodyPr/>
          <a:lstStyle/>
          <a:p>
            <a:fld id="{1BD396B5-B809-8740-B6F1-A9DA092D3E55}" type="slidenum">
              <a:rPr lang="en-US"/>
              <a:pPr/>
              <a:t>5</a:t>
            </a:fld>
            <a:endParaRPr lang="en-US" dirty="0"/>
          </a:p>
        </p:txBody>
      </p:sp>
      <p:pic>
        <p:nvPicPr>
          <p:cNvPr id="2" name="Content Placeholder 1" descr="Magnifying glass showing decling performance">
            <a:extLst>
              <a:ext uri="{FF2B5EF4-FFF2-40B4-BE49-F238E27FC236}">
                <a16:creationId xmlns:a16="http://schemas.microsoft.com/office/drawing/2014/main" id="{5B38E65A-7F0B-14B7-BD91-55CAB23FE3F3}"/>
              </a:ext>
            </a:extLst>
          </p:cNvPr>
          <p:cNvPicPr>
            <a:picLocks noGrp="1" noChangeAspect="1"/>
          </p:cNvPicPr>
          <p:nvPr>
            <p:ph sz="half" idx="1"/>
          </p:nvPr>
        </p:nvPicPr>
        <p:blipFill rotWithShape="1">
          <a:blip r:embed="rId4"/>
          <a:srcRect l="10189" r="40752" b="-1"/>
          <a:stretch/>
        </p:blipFill>
        <p:spPr>
          <a:xfrm>
            <a:off x="1369209" y="1731504"/>
            <a:ext cx="3205182" cy="4094387"/>
          </a:xfrm>
          <a:prstGeom prst="rect">
            <a:avLst/>
          </a:prstGeom>
          <a:noFill/>
        </p:spPr>
      </p:pic>
    </p:spTree>
    <p:extLst>
      <p:ext uri="{BB962C8B-B14F-4D97-AF65-F5344CB8AC3E}">
        <p14:creationId xmlns:p14="http://schemas.microsoft.com/office/powerpoint/2010/main" val="219262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4F44-51B2-F445-13A6-7826072A1BD5}"/>
              </a:ext>
            </a:extLst>
          </p:cNvPr>
          <p:cNvSpPr>
            <a:spLocks noGrp="1"/>
          </p:cNvSpPr>
          <p:nvPr>
            <p:ph type="title"/>
          </p:nvPr>
        </p:nvSpPr>
        <p:spPr/>
        <p:txBody>
          <a:bodyPr>
            <a:normAutofit/>
          </a:bodyPr>
          <a:lstStyle/>
          <a:p>
            <a:r>
              <a:rPr lang="en-US" dirty="0"/>
              <a:t>ERTC - </a:t>
            </a:r>
            <a:r>
              <a:rPr lang="en-US" sz="2400" dirty="0"/>
              <a:t>cont.</a:t>
            </a:r>
          </a:p>
        </p:txBody>
      </p:sp>
      <p:sp>
        <p:nvSpPr>
          <p:cNvPr id="8" name="Content Placeholder 7">
            <a:extLst>
              <a:ext uri="{FF2B5EF4-FFF2-40B4-BE49-F238E27FC236}">
                <a16:creationId xmlns:a16="http://schemas.microsoft.com/office/drawing/2014/main" id="{CDDC00AB-C62E-C006-5A63-1870C1B5E813}"/>
              </a:ext>
            </a:extLst>
          </p:cNvPr>
          <p:cNvSpPr>
            <a:spLocks noGrp="1"/>
          </p:cNvSpPr>
          <p:nvPr>
            <p:ph sz="half" idx="2"/>
          </p:nvPr>
        </p:nvSpPr>
        <p:spPr>
          <a:xfrm>
            <a:off x="6019800" y="1947984"/>
            <a:ext cx="5181600" cy="3800354"/>
          </a:xfrm>
        </p:spPr>
        <p:txBody>
          <a:bodyPr>
            <a:noAutofit/>
          </a:bodyPr>
          <a:lstStyle/>
          <a:p>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The program will sunset at the end of 2021 </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But the tax credit can still be claimed by filing an amended payroll tax return (Form 941-X)</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The current statute of limitations for filing is three years from the date the original Form 941 was filed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A8248D70-1294-F9E9-0FB5-F748BF501BF3}"/>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DC506D7A-0D6E-54F5-F80F-2DBCAEE72A19}"/>
              </a:ext>
            </a:extLst>
          </p:cNvPr>
          <p:cNvSpPr>
            <a:spLocks noGrp="1"/>
          </p:cNvSpPr>
          <p:nvPr>
            <p:ph type="sldNum" sz="quarter" idx="4"/>
          </p:nvPr>
        </p:nvSpPr>
        <p:spPr/>
        <p:txBody>
          <a:bodyPr/>
          <a:lstStyle/>
          <a:p>
            <a:fld id="{1BD396B5-B809-8740-B6F1-A9DA092D3E55}" type="slidenum">
              <a:rPr lang="en-US"/>
              <a:pPr/>
              <a:t>6</a:t>
            </a:fld>
            <a:endParaRPr lang="en-US" dirty="0"/>
          </a:p>
        </p:txBody>
      </p:sp>
      <p:pic>
        <p:nvPicPr>
          <p:cNvPr id="12" name="Picture Placeholder 13" descr="A large tall tower with a cloudy sky&#10;&#10;Description automatically generated">
            <a:extLst>
              <a:ext uri="{FF2B5EF4-FFF2-40B4-BE49-F238E27FC236}">
                <a16:creationId xmlns:a16="http://schemas.microsoft.com/office/drawing/2014/main" id="{17D2D821-D02D-0AA3-0759-8AAA2AA925E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25502" r="25502"/>
          <a:stretch>
            <a:fillRect/>
          </a:stretch>
        </p:blipFill>
        <p:spPr>
          <a:xfrm>
            <a:off x="1829025" y="1825625"/>
            <a:ext cx="3199950" cy="4351338"/>
          </a:xfrm>
        </p:spPr>
      </p:pic>
    </p:spTree>
    <p:extLst>
      <p:ext uri="{BB962C8B-B14F-4D97-AF65-F5344CB8AC3E}">
        <p14:creationId xmlns:p14="http://schemas.microsoft.com/office/powerpoint/2010/main" val="119872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4F44-51B2-F445-13A6-7826072A1BD5}"/>
              </a:ext>
            </a:extLst>
          </p:cNvPr>
          <p:cNvSpPr>
            <a:spLocks noGrp="1"/>
          </p:cNvSpPr>
          <p:nvPr>
            <p:ph type="title"/>
          </p:nvPr>
        </p:nvSpPr>
        <p:spPr/>
        <p:txBody>
          <a:bodyPr>
            <a:normAutofit/>
          </a:bodyPr>
          <a:lstStyle/>
          <a:p>
            <a:r>
              <a:rPr lang="en-US" dirty="0"/>
              <a:t>ERTC - </a:t>
            </a:r>
            <a:r>
              <a:rPr lang="en-US" sz="2400" dirty="0"/>
              <a:t>cont.</a:t>
            </a:r>
          </a:p>
        </p:txBody>
      </p:sp>
      <p:sp>
        <p:nvSpPr>
          <p:cNvPr id="8" name="Content Placeholder 7">
            <a:extLst>
              <a:ext uri="{FF2B5EF4-FFF2-40B4-BE49-F238E27FC236}">
                <a16:creationId xmlns:a16="http://schemas.microsoft.com/office/drawing/2014/main" id="{CDDC00AB-C62E-C006-5A63-1870C1B5E813}"/>
              </a:ext>
            </a:extLst>
          </p:cNvPr>
          <p:cNvSpPr>
            <a:spLocks noGrp="1"/>
          </p:cNvSpPr>
          <p:nvPr>
            <p:ph sz="half" idx="2"/>
          </p:nvPr>
        </p:nvSpPr>
        <p:spPr>
          <a:xfrm>
            <a:off x="6019800" y="1947984"/>
            <a:ext cx="5181600" cy="3800354"/>
          </a:xfrm>
        </p:spPr>
        <p:txBody>
          <a:bodyPr>
            <a:noAutofit/>
          </a:bodyPr>
          <a:lstStyle/>
          <a:p>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For 2021, an employer can receive 70 percent of the first $10,000 of qualified wages paid per employee in each qualifying quarter</a:t>
            </a: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The credit applies to wages paid or incurred from March 13, 2020, through September 30, 2021 </a:t>
            </a: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A8248D70-1294-F9E9-0FB5-F748BF501BF3}"/>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DC506D7A-0D6E-54F5-F80F-2DBCAEE72A19}"/>
              </a:ext>
            </a:extLst>
          </p:cNvPr>
          <p:cNvSpPr>
            <a:spLocks noGrp="1"/>
          </p:cNvSpPr>
          <p:nvPr>
            <p:ph type="sldNum" sz="quarter" idx="4"/>
          </p:nvPr>
        </p:nvSpPr>
        <p:spPr/>
        <p:txBody>
          <a:bodyPr/>
          <a:lstStyle/>
          <a:p>
            <a:fld id="{1BD396B5-B809-8740-B6F1-A9DA092D3E55}" type="slidenum">
              <a:rPr lang="en-US"/>
              <a:pPr/>
              <a:t>7</a:t>
            </a:fld>
            <a:endParaRPr lang="en-US" dirty="0"/>
          </a:p>
        </p:txBody>
      </p:sp>
      <p:pic>
        <p:nvPicPr>
          <p:cNvPr id="12" name="Picture Placeholder 13" descr="A large tall tower with a cloudy sky&#10;&#10;Description automatically generated">
            <a:extLst>
              <a:ext uri="{FF2B5EF4-FFF2-40B4-BE49-F238E27FC236}">
                <a16:creationId xmlns:a16="http://schemas.microsoft.com/office/drawing/2014/main" id="{17D2D821-D02D-0AA3-0759-8AAA2AA925E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25502" r="25502"/>
          <a:stretch>
            <a:fillRect/>
          </a:stretch>
        </p:blipFill>
        <p:spPr>
          <a:xfrm>
            <a:off x="1829025" y="1825625"/>
            <a:ext cx="3199950" cy="4351338"/>
          </a:xfrm>
        </p:spPr>
      </p:pic>
    </p:spTree>
    <p:extLst>
      <p:ext uri="{BB962C8B-B14F-4D97-AF65-F5344CB8AC3E}">
        <p14:creationId xmlns:p14="http://schemas.microsoft.com/office/powerpoint/2010/main" val="36023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4F44-51B2-F445-13A6-7826072A1BD5}"/>
              </a:ext>
            </a:extLst>
          </p:cNvPr>
          <p:cNvSpPr>
            <a:spLocks noGrp="1"/>
          </p:cNvSpPr>
          <p:nvPr>
            <p:ph type="title"/>
          </p:nvPr>
        </p:nvSpPr>
        <p:spPr/>
        <p:txBody>
          <a:bodyPr>
            <a:normAutofit/>
          </a:bodyPr>
          <a:lstStyle/>
          <a:p>
            <a:r>
              <a:rPr lang="en-US" dirty="0"/>
              <a:t>ERTC - </a:t>
            </a:r>
            <a:r>
              <a:rPr lang="en-US" sz="2400" dirty="0"/>
              <a:t>cont.</a:t>
            </a:r>
          </a:p>
        </p:txBody>
      </p:sp>
      <p:sp>
        <p:nvSpPr>
          <p:cNvPr id="8" name="Content Placeholder 7">
            <a:extLst>
              <a:ext uri="{FF2B5EF4-FFF2-40B4-BE49-F238E27FC236}">
                <a16:creationId xmlns:a16="http://schemas.microsoft.com/office/drawing/2014/main" id="{CDDC00AB-C62E-C006-5A63-1870C1B5E813}"/>
              </a:ext>
            </a:extLst>
          </p:cNvPr>
          <p:cNvSpPr>
            <a:spLocks noGrp="1"/>
          </p:cNvSpPr>
          <p:nvPr>
            <p:ph sz="half" idx="2"/>
          </p:nvPr>
        </p:nvSpPr>
        <p:spPr>
          <a:xfrm>
            <a:off x="6096000" y="962709"/>
            <a:ext cx="5181600" cy="4228979"/>
          </a:xfrm>
        </p:spPr>
        <p:txBody>
          <a:bodyPr>
            <a:noAutofit/>
          </a:bodyPr>
          <a:lstStyle/>
          <a:p>
            <a:pPr marL="0" indent="0" algn="l">
              <a:buNone/>
            </a:pP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Eligible employers are private-sector businesses and tax-exempt organizations that experienced:</a:t>
            </a:r>
          </a:p>
          <a:p>
            <a:pPr marL="0" indent="0" algn="l">
              <a:buNone/>
            </a:pPr>
            <a:endParaRPr lang="en-US" sz="800"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b="1"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A full or partial shutdown of operations</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 as a result of a government order limiting commerce due to COVID-19 during 2020 or 2021</a:t>
            </a: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endParaRPr lang="en-US" sz="800"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b="1"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A gross receipts decline of more than 50 percent</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 during a 2020 versus 2019</a:t>
            </a:r>
          </a:p>
          <a:p>
            <a:pPr algn="l">
              <a:buFont typeface="Arial" panose="020B0604020202020204" pitchFamily="34" charset="0"/>
              <a:buChar char="•"/>
            </a:pPr>
            <a:endParaRPr lang="en-US" sz="800"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US" b="1"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A gross receipts decline of more than 20 percent</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 during a 2021 versus 2019</a:t>
            </a:r>
          </a:p>
          <a:p>
            <a:pPr marL="0" indent="0">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A8248D70-1294-F9E9-0FB5-F748BF501BF3}"/>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DC506D7A-0D6E-54F5-F80F-2DBCAEE72A19}"/>
              </a:ext>
            </a:extLst>
          </p:cNvPr>
          <p:cNvSpPr>
            <a:spLocks noGrp="1"/>
          </p:cNvSpPr>
          <p:nvPr>
            <p:ph type="sldNum" sz="quarter" idx="4"/>
          </p:nvPr>
        </p:nvSpPr>
        <p:spPr/>
        <p:txBody>
          <a:bodyPr/>
          <a:lstStyle/>
          <a:p>
            <a:fld id="{1BD396B5-B809-8740-B6F1-A9DA092D3E55}" type="slidenum">
              <a:rPr lang="en-US"/>
              <a:pPr/>
              <a:t>8</a:t>
            </a:fld>
            <a:endParaRPr lang="en-US" dirty="0"/>
          </a:p>
        </p:txBody>
      </p:sp>
      <p:pic>
        <p:nvPicPr>
          <p:cNvPr id="12" name="Picture Placeholder 13" descr="A large tall tower with a cloudy sky&#10;&#10;Description automatically generated">
            <a:extLst>
              <a:ext uri="{FF2B5EF4-FFF2-40B4-BE49-F238E27FC236}">
                <a16:creationId xmlns:a16="http://schemas.microsoft.com/office/drawing/2014/main" id="{17D2D821-D02D-0AA3-0759-8AAA2AA925E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25502" r="25502"/>
          <a:stretch>
            <a:fillRect/>
          </a:stretch>
        </p:blipFill>
        <p:spPr>
          <a:xfrm>
            <a:off x="1829025" y="1825625"/>
            <a:ext cx="3199950" cy="4351338"/>
          </a:xfrm>
        </p:spPr>
      </p:pic>
    </p:spTree>
    <p:extLst>
      <p:ext uri="{BB962C8B-B14F-4D97-AF65-F5344CB8AC3E}">
        <p14:creationId xmlns:p14="http://schemas.microsoft.com/office/powerpoint/2010/main" val="314514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554F44-51B2-F445-13A6-7826072A1BD5}"/>
              </a:ext>
            </a:extLst>
          </p:cNvPr>
          <p:cNvSpPr>
            <a:spLocks noGrp="1"/>
          </p:cNvSpPr>
          <p:nvPr>
            <p:ph type="title"/>
          </p:nvPr>
        </p:nvSpPr>
        <p:spPr/>
        <p:txBody>
          <a:bodyPr>
            <a:normAutofit/>
          </a:bodyPr>
          <a:lstStyle/>
          <a:p>
            <a:r>
              <a:rPr lang="en-US" dirty="0"/>
              <a:t>ERTC - </a:t>
            </a:r>
            <a:r>
              <a:rPr lang="en-US" sz="2400" dirty="0"/>
              <a:t>cont.</a:t>
            </a:r>
          </a:p>
        </p:txBody>
      </p:sp>
      <p:sp>
        <p:nvSpPr>
          <p:cNvPr id="8" name="Content Placeholder 7">
            <a:extLst>
              <a:ext uri="{FF2B5EF4-FFF2-40B4-BE49-F238E27FC236}">
                <a16:creationId xmlns:a16="http://schemas.microsoft.com/office/drawing/2014/main" id="{CDDC00AB-C62E-C006-5A63-1870C1B5E813}"/>
              </a:ext>
            </a:extLst>
          </p:cNvPr>
          <p:cNvSpPr>
            <a:spLocks noGrp="1"/>
          </p:cNvSpPr>
          <p:nvPr>
            <p:ph sz="half" idx="2"/>
          </p:nvPr>
        </p:nvSpPr>
        <p:spPr>
          <a:xfrm>
            <a:off x="6098822" y="1832246"/>
            <a:ext cx="5181600" cy="2348076"/>
          </a:xfrm>
        </p:spPr>
        <p:txBody>
          <a:bodyPr>
            <a:noAutofit/>
          </a:bodyPr>
          <a:lstStyle/>
          <a:p>
            <a:pPr marL="0" indent="0">
              <a:buNone/>
            </a:pPr>
            <a:r>
              <a:rPr lang="en-US" b="0" i="0" u="sng"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Contact myHRcounsel</a:t>
            </a:r>
          </a:p>
          <a:p>
            <a:pPr marL="0" indent="0">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O</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ur attorneys will file amended returns to get employers refunds</a:t>
            </a:r>
          </a:p>
          <a:p>
            <a:pPr marL="0" indent="0">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solidFill>
                  <a:srgbClr val="154367"/>
                </a:solidFill>
                <a:latin typeface="Verdana" panose="020B0604030504040204" pitchFamily="34" charset="0"/>
                <a:ea typeface="Verdana" panose="020B0604030504040204" pitchFamily="34" charset="0"/>
                <a:cs typeface="Verdana" panose="020B0604030504040204" pitchFamily="34" charset="0"/>
              </a:rPr>
              <a:t>N</a:t>
            </a:r>
            <a:r>
              <a:rPr lang="en-US"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o cost – 15% contingent fee* </a:t>
            </a:r>
            <a:r>
              <a:rPr lang="en-US" sz="1800" b="0" i="0" dirty="0">
                <a:solidFill>
                  <a:srgbClr val="154367"/>
                </a:solidFill>
                <a:effectLst/>
                <a:latin typeface="Verdana" panose="020B0604030504040204" pitchFamily="34" charset="0"/>
                <a:ea typeface="Verdana" panose="020B0604030504040204" pitchFamily="34" charset="0"/>
                <a:cs typeface="Verdana" panose="020B0604030504040204" pitchFamily="34" charset="0"/>
              </a:rPr>
              <a:t>(only if amounts are received by the IRS!)</a:t>
            </a:r>
          </a:p>
          <a:p>
            <a:pPr marL="0" indent="0">
              <a:buNone/>
            </a:pPr>
            <a:endParaRPr lang="en-US" dirty="0">
              <a:solidFill>
                <a:srgbClr val="154367"/>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A8248D70-1294-F9E9-0FB5-F748BF501BF3}"/>
              </a:ext>
            </a:extLst>
          </p:cNvPr>
          <p:cNvSpPr>
            <a:spLocks noGrp="1"/>
          </p:cNvSpPr>
          <p:nvPr>
            <p:ph type="ftr" sz="quarter" idx="3"/>
          </p:nvPr>
        </p:nvSpPr>
        <p:spPr/>
        <p:txBody>
          <a:bodyPr/>
          <a:lstStyle/>
          <a:p>
            <a:r>
              <a:rPr lang="id-ID"/>
              <a:t>Copyright © 2022 Arcoro. All rights reserved. - Private and Confidential. - Not for Distribution.</a:t>
            </a:r>
          </a:p>
        </p:txBody>
      </p:sp>
      <p:sp>
        <p:nvSpPr>
          <p:cNvPr id="5" name="Slide Number Placeholder 4">
            <a:extLst>
              <a:ext uri="{FF2B5EF4-FFF2-40B4-BE49-F238E27FC236}">
                <a16:creationId xmlns:a16="http://schemas.microsoft.com/office/drawing/2014/main" id="{DC506D7A-0D6E-54F5-F80F-2DBCAEE72A19}"/>
              </a:ext>
            </a:extLst>
          </p:cNvPr>
          <p:cNvSpPr>
            <a:spLocks noGrp="1"/>
          </p:cNvSpPr>
          <p:nvPr>
            <p:ph type="sldNum" sz="quarter" idx="4"/>
          </p:nvPr>
        </p:nvSpPr>
        <p:spPr/>
        <p:txBody>
          <a:bodyPr/>
          <a:lstStyle/>
          <a:p>
            <a:fld id="{1BD396B5-B809-8740-B6F1-A9DA092D3E55}" type="slidenum">
              <a:rPr lang="en-US"/>
              <a:pPr/>
              <a:t>9</a:t>
            </a:fld>
            <a:endParaRPr lang="en-US" dirty="0"/>
          </a:p>
        </p:txBody>
      </p:sp>
      <p:pic>
        <p:nvPicPr>
          <p:cNvPr id="12" name="Picture Placeholder 13" descr="A large tall tower with a cloudy sky&#10;&#10;Description automatically generated">
            <a:extLst>
              <a:ext uri="{FF2B5EF4-FFF2-40B4-BE49-F238E27FC236}">
                <a16:creationId xmlns:a16="http://schemas.microsoft.com/office/drawing/2014/main" id="{17D2D821-D02D-0AA3-0759-8AAA2AA925E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25502" r="25502"/>
          <a:stretch>
            <a:fillRect/>
          </a:stretch>
        </p:blipFill>
        <p:spPr>
          <a:xfrm>
            <a:off x="1829025" y="1825625"/>
            <a:ext cx="3199950" cy="4351338"/>
          </a:xfrm>
        </p:spPr>
      </p:pic>
    </p:spTree>
    <p:extLst>
      <p:ext uri="{BB962C8B-B14F-4D97-AF65-F5344CB8AC3E}">
        <p14:creationId xmlns:p14="http://schemas.microsoft.com/office/powerpoint/2010/main" val="2432472210"/>
      </p:ext>
    </p:extLst>
  </p:cSld>
  <p:clrMapOvr>
    <a:masterClrMapping/>
  </p:clrMapOvr>
</p:sld>
</file>

<file path=ppt/theme/theme1.xml><?xml version="1.0" encoding="utf-8"?>
<a:theme xmlns:a="http://schemas.openxmlformats.org/drawingml/2006/main" name="Arcoro 2022 Theme">
  <a:themeElements>
    <a:clrScheme name="Arcoro Rebrand Colors">
      <a:dk1>
        <a:srgbClr val="000000"/>
      </a:dk1>
      <a:lt1>
        <a:srgbClr val="FFFFFF"/>
      </a:lt1>
      <a:dk2>
        <a:srgbClr val="44546A"/>
      </a:dk2>
      <a:lt2>
        <a:srgbClr val="E7E6E6"/>
      </a:lt2>
      <a:accent1>
        <a:srgbClr val="144266"/>
      </a:accent1>
      <a:accent2>
        <a:srgbClr val="6CA24C"/>
      </a:accent2>
      <a:accent3>
        <a:srgbClr val="8995A0"/>
      </a:accent3>
      <a:accent4>
        <a:srgbClr val="358899"/>
      </a:accent4>
      <a:accent5>
        <a:srgbClr val="FBD066"/>
      </a:accent5>
      <a:accent6>
        <a:srgbClr val="F08E07"/>
      </a:accent6>
      <a:hlink>
        <a:srgbClr val="0563C1"/>
      </a:hlink>
      <a:folHlink>
        <a:srgbClr val="BE51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Arcoro PPT Template" id="{71BB848E-080D-DB4E-96AA-9A0EF3AFB645}" vid="{ED2B64C0-6530-3343-9B0A-1FEAFE87E8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f9917a-1451-4c7e-b7dc-308fe3fa78f4">
      <Terms xmlns="http://schemas.microsoft.com/office/infopath/2007/PartnerControls"/>
    </lcf76f155ced4ddcb4097134ff3c332f>
    <TaxCatchAll xmlns="ed319dd7-068b-4c40-8be8-05d21a3260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A3C2B829185F47975285D99383EDA5" ma:contentTypeVersion="16" ma:contentTypeDescription="Create a new document." ma:contentTypeScope="" ma:versionID="cd55443054531fb8ae500115c64acd93">
  <xsd:schema xmlns:xsd="http://www.w3.org/2001/XMLSchema" xmlns:xs="http://www.w3.org/2001/XMLSchema" xmlns:p="http://schemas.microsoft.com/office/2006/metadata/properties" xmlns:ns2="ddf9917a-1451-4c7e-b7dc-308fe3fa78f4" xmlns:ns3="ed319dd7-068b-4c40-8be8-05d21a326065" targetNamespace="http://schemas.microsoft.com/office/2006/metadata/properties" ma:root="true" ma:fieldsID="2f33ca9f3855589b46f984c60ebf9b5d" ns2:_="" ns3:_="">
    <xsd:import namespace="ddf9917a-1451-4c7e-b7dc-308fe3fa78f4"/>
    <xsd:import namespace="ed319dd7-068b-4c40-8be8-05d21a32606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9917a-1451-4c7e-b7dc-308fe3fa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ed7f3d-cd7c-4ddb-9345-605806a608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319dd7-068b-4c40-8be8-05d21a32606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c2cea1-dbc9-4731-b9a0-0c4b1e1d0cc6}" ma:internalName="TaxCatchAll" ma:showField="CatchAllData" ma:web="ed319dd7-068b-4c40-8be8-05d21a3260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E7E5D-C3E5-4616-BC4E-F5CCF1045609}">
  <ds:schemaRefs>
    <ds:schemaRef ds:uri="http://schemas.microsoft.com/office/2006/metadata/properties"/>
    <ds:schemaRef ds:uri="http://schemas.microsoft.com/office/infopath/2007/PartnerControls"/>
    <ds:schemaRef ds:uri="ddf9917a-1451-4c7e-b7dc-308fe3fa78f4"/>
    <ds:schemaRef ds:uri="ed319dd7-068b-4c40-8be8-05d21a326065"/>
  </ds:schemaRefs>
</ds:datastoreItem>
</file>

<file path=customXml/itemProps2.xml><?xml version="1.0" encoding="utf-8"?>
<ds:datastoreItem xmlns:ds="http://schemas.openxmlformats.org/officeDocument/2006/customXml" ds:itemID="{A73E9CD8-1F2A-4A81-BDB4-BE562A533BF4}">
  <ds:schemaRefs>
    <ds:schemaRef ds:uri="http://schemas.microsoft.com/sharepoint/v3/contenttype/forms"/>
  </ds:schemaRefs>
</ds:datastoreItem>
</file>

<file path=customXml/itemProps3.xml><?xml version="1.0" encoding="utf-8"?>
<ds:datastoreItem xmlns:ds="http://schemas.openxmlformats.org/officeDocument/2006/customXml" ds:itemID="{DA2C5DDA-39FB-4CA7-A5B7-7EB688EE5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9917a-1451-4c7e-b7dc-308fe3fa78f4"/>
    <ds:schemaRef ds:uri="ed319dd7-068b-4c40-8be8-05d21a326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Arcoro PPT Template[65542]</Template>
  <TotalTime>221</TotalTime>
  <Words>5334</Words>
  <Application>Microsoft Office PowerPoint</Application>
  <PresentationFormat>Widescreen</PresentationFormat>
  <Paragraphs>535</Paragraphs>
  <Slides>39</Slides>
  <Notes>29</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Georgia</vt:lpstr>
      <vt:lpstr>museo-sans</vt:lpstr>
      <vt:lpstr>Roboto</vt:lpstr>
      <vt:lpstr>Source Sans Pro</vt:lpstr>
      <vt:lpstr>Verdana</vt:lpstr>
      <vt:lpstr>Wingdings</vt:lpstr>
      <vt:lpstr>Arcoro 2022 Theme</vt:lpstr>
      <vt:lpstr>HR Hour</vt:lpstr>
      <vt:lpstr>Presented by:</vt:lpstr>
      <vt:lpstr>Today’s Agenda</vt:lpstr>
      <vt:lpstr>PowerPoint Presentation</vt:lpstr>
      <vt:lpstr>Employee Retention Tax Credit- Time Running Out</vt:lpstr>
      <vt:lpstr>ERTC - cont.</vt:lpstr>
      <vt:lpstr>ERTC - cont.</vt:lpstr>
      <vt:lpstr>ERTC - cont.</vt:lpstr>
      <vt:lpstr>ERTC - cont.</vt:lpstr>
      <vt:lpstr>PowerPoint Presentation</vt:lpstr>
      <vt:lpstr>Prepare for ACA Reporting: Why it Matters</vt:lpstr>
      <vt:lpstr>Prepare NOW for ACA Reporting</vt:lpstr>
      <vt:lpstr>Prepare NOW for ACA Reporting</vt:lpstr>
      <vt:lpstr>Prepare NOW for ACA Reporting</vt:lpstr>
      <vt:lpstr>Prepare NOW for ACA Reporting</vt:lpstr>
      <vt:lpstr>Prepare NOW for ACA Reporting</vt:lpstr>
      <vt:lpstr>PowerPoint Presentation</vt:lpstr>
      <vt:lpstr>Remote Worker Agreement</vt:lpstr>
      <vt:lpstr>Applicable Employment Laws</vt:lpstr>
      <vt:lpstr>Other Remote Work Concerns</vt:lpstr>
      <vt:lpstr>2023 Remote Work Checkup</vt:lpstr>
      <vt:lpstr>PowerPoint Presentation</vt:lpstr>
      <vt:lpstr>Speak Out Act</vt:lpstr>
      <vt:lpstr>CA’s CCPA becomes the CPRA</vt:lpstr>
      <vt:lpstr>CA’s CCPA becomes the CPRA</vt:lpstr>
      <vt:lpstr>Mandatory Bereavement Leave</vt:lpstr>
      <vt:lpstr>Paid Family and Medical Leave</vt:lpstr>
      <vt:lpstr>Salary Threshold Increase</vt:lpstr>
      <vt:lpstr>Wage Transparency Laws</vt:lpstr>
      <vt:lpstr>PowerPoint Presentation</vt:lpstr>
      <vt:lpstr>Employee Handbook Reviews: Why it Matters</vt:lpstr>
      <vt:lpstr>Employee Handbook Reviews</vt:lpstr>
      <vt:lpstr>Employee Handbook Reviews</vt:lpstr>
      <vt:lpstr>Employee Handbook Reviews</vt:lpstr>
      <vt:lpstr>Employee Handbook Reviews</vt:lpstr>
      <vt:lpstr>Employee Handbook Reviews</vt:lpstr>
      <vt:lpstr>Employee Handbook- Next Step?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Margaret Young</dc:creator>
  <cp:lastModifiedBy>Ann Margaret Young</cp:lastModifiedBy>
  <cp:revision>9</cp:revision>
  <dcterms:created xsi:type="dcterms:W3CDTF">2022-12-23T17:13:40Z</dcterms:created>
  <dcterms:modified xsi:type="dcterms:W3CDTF">2023-01-03T15:49:46Z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0x010100B9A3C2B829185F47975285D99383EDA5</vt:lpwstr>
  </property>
</Properties>
</file>